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92" r:id="rId6"/>
    <p:sldId id="318" r:id="rId7"/>
    <p:sldId id="316" r:id="rId8"/>
    <p:sldId id="312" r:id="rId9"/>
    <p:sldId id="309" r:id="rId10"/>
    <p:sldId id="300" r:id="rId11"/>
    <p:sldId id="294" r:id="rId12"/>
    <p:sldId id="303" r:id="rId13"/>
    <p:sldId id="304" r:id="rId14"/>
    <p:sldId id="293" r:id="rId15"/>
    <p:sldId id="298" r:id="rId16"/>
    <p:sldId id="305" r:id="rId17"/>
    <p:sldId id="280" r:id="rId18"/>
    <p:sldId id="310" r:id="rId19"/>
    <p:sldId id="299" r:id="rId20"/>
    <p:sldId id="315" r:id="rId21"/>
    <p:sldId id="317" r:id="rId22"/>
    <p:sldId id="285" r:id="rId23"/>
    <p:sldId id="290" r:id="rId24"/>
    <p:sldId id="291"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7309"/>
    <a:srgbClr val="00808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4F7E2-7E8E-4E0A-874D-491BE6F3C574}" v="304" dt="2024-05-15T04:51:09.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0145" autoAdjust="0"/>
  </p:normalViewPr>
  <p:slideViewPr>
    <p:cSldViewPr snapToGrid="0" showGuides="1">
      <p:cViewPr>
        <p:scale>
          <a:sx n="110" d="100"/>
          <a:sy n="110" d="100"/>
        </p:scale>
        <p:origin x="630" y="144"/>
      </p:cViewPr>
      <p:guideLst>
        <p:guide orient="horz" pos="2328"/>
        <p:guide pos="3864"/>
        <p:guide pos="7512"/>
        <p:guide pos="144"/>
        <p:guide orient="horz" pos="624"/>
        <p:guide orient="horz" pos="4056"/>
      </p:guideLst>
    </p:cSldViewPr>
  </p:slideViewPr>
  <p:notesTextViewPr>
    <p:cViewPr>
      <p:scale>
        <a:sx n="3" d="2"/>
        <a:sy n="3" d="2"/>
      </p:scale>
      <p:origin x="0" y="0"/>
    </p:cViewPr>
  </p:notesTextViewPr>
  <p:sorterViewPr>
    <p:cViewPr>
      <p:scale>
        <a:sx n="120" d="100"/>
        <a:sy n="120" d="100"/>
      </p:scale>
      <p:origin x="0" y="-3228"/>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B9842-CC5B-4E66-847F-7D6A0440B71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A75D1BD-F9C9-4030-B9D2-51F289FE2C69}">
      <dgm:prSet/>
      <dgm:spPr>
        <a:solidFill>
          <a:srgbClr val="008080"/>
        </a:solidFill>
      </dgm:spPr>
      <dgm:t>
        <a:bodyPr/>
        <a:lstStyle/>
        <a:p>
          <a:r>
            <a:rPr lang="en-US" b="1"/>
            <a:t>Proposal</a:t>
          </a:r>
          <a:endParaRPr lang="en-US"/>
        </a:p>
      </dgm:t>
    </dgm:pt>
    <dgm:pt modelId="{C71C9CE6-1E7D-4961-97E5-DA4BF461C326}" type="parTrans" cxnId="{58C87C7E-2D82-4E6D-9E49-0282CA903ED3}">
      <dgm:prSet/>
      <dgm:spPr/>
      <dgm:t>
        <a:bodyPr/>
        <a:lstStyle/>
        <a:p>
          <a:endParaRPr lang="en-US"/>
        </a:p>
      </dgm:t>
    </dgm:pt>
    <dgm:pt modelId="{5BC992A9-46B4-4E79-BAD5-EBDB21A3C185}" type="sibTrans" cxnId="{58C87C7E-2D82-4E6D-9E49-0282CA903ED3}">
      <dgm:prSet/>
      <dgm:spPr/>
      <dgm:t>
        <a:bodyPr/>
        <a:lstStyle/>
        <a:p>
          <a:endParaRPr lang="en-US"/>
        </a:p>
      </dgm:t>
    </dgm:pt>
    <dgm:pt modelId="{CD190E80-9134-408C-ACC1-00587E57D7F1}">
      <dgm:prSet/>
      <dgm:spPr>
        <a:solidFill>
          <a:srgbClr val="008080"/>
        </a:solidFill>
      </dgm:spPr>
      <dgm:t>
        <a:bodyPr/>
        <a:lstStyle/>
        <a:p>
          <a:r>
            <a:rPr lang="en-US" b="1"/>
            <a:t>History</a:t>
          </a:r>
          <a:endParaRPr lang="en-US"/>
        </a:p>
      </dgm:t>
    </dgm:pt>
    <dgm:pt modelId="{8D209024-9753-4D22-A727-EFACDFAFCBB5}" type="parTrans" cxnId="{57CE233B-D9BB-4CD1-BC91-2F6815D5C550}">
      <dgm:prSet/>
      <dgm:spPr/>
      <dgm:t>
        <a:bodyPr/>
        <a:lstStyle/>
        <a:p>
          <a:endParaRPr lang="en-US"/>
        </a:p>
      </dgm:t>
    </dgm:pt>
    <dgm:pt modelId="{B0570215-FD0B-4C51-86F0-A232C51690EF}" type="sibTrans" cxnId="{57CE233B-D9BB-4CD1-BC91-2F6815D5C550}">
      <dgm:prSet/>
      <dgm:spPr/>
      <dgm:t>
        <a:bodyPr/>
        <a:lstStyle/>
        <a:p>
          <a:endParaRPr lang="en-US"/>
        </a:p>
      </dgm:t>
    </dgm:pt>
    <dgm:pt modelId="{56635F5E-7C87-4882-AE5B-39B09D49CB7A}">
      <dgm:prSet/>
      <dgm:spPr>
        <a:solidFill>
          <a:srgbClr val="008080"/>
        </a:solidFill>
      </dgm:spPr>
      <dgm:t>
        <a:bodyPr/>
        <a:lstStyle/>
        <a:p>
          <a:r>
            <a:rPr lang="en-US" b="1"/>
            <a:t>Bitcoin Overview</a:t>
          </a:r>
          <a:endParaRPr lang="en-US"/>
        </a:p>
      </dgm:t>
    </dgm:pt>
    <dgm:pt modelId="{75F8EFC0-9C13-4E8E-A203-B5BB28DD79AF}" type="parTrans" cxnId="{EE337487-834E-4822-B641-F69E1C5996AE}">
      <dgm:prSet/>
      <dgm:spPr/>
      <dgm:t>
        <a:bodyPr/>
        <a:lstStyle/>
        <a:p>
          <a:endParaRPr lang="en-US"/>
        </a:p>
      </dgm:t>
    </dgm:pt>
    <dgm:pt modelId="{269C33B6-CA99-4036-80FD-3CABB6EE5783}" type="sibTrans" cxnId="{EE337487-834E-4822-B641-F69E1C5996AE}">
      <dgm:prSet/>
      <dgm:spPr/>
      <dgm:t>
        <a:bodyPr/>
        <a:lstStyle/>
        <a:p>
          <a:endParaRPr lang="en-US"/>
        </a:p>
      </dgm:t>
    </dgm:pt>
    <dgm:pt modelId="{28FCD070-D8CA-4692-AA14-1B57F7ADEF47}">
      <dgm:prSet/>
      <dgm:spPr>
        <a:solidFill>
          <a:srgbClr val="008080"/>
        </a:solidFill>
      </dgm:spPr>
      <dgm:t>
        <a:bodyPr/>
        <a:lstStyle/>
        <a:p>
          <a:r>
            <a:rPr lang="en-US" b="1" dirty="0"/>
            <a:t>Charts</a:t>
          </a:r>
          <a:endParaRPr lang="en-US" dirty="0"/>
        </a:p>
      </dgm:t>
    </dgm:pt>
    <dgm:pt modelId="{F1E15D59-2EEC-4028-BFEF-7C31E38E9E62}" type="parTrans" cxnId="{5EDF882C-1AE9-4C83-809F-FE887553DB57}">
      <dgm:prSet/>
      <dgm:spPr/>
      <dgm:t>
        <a:bodyPr/>
        <a:lstStyle/>
        <a:p>
          <a:endParaRPr lang="en-US"/>
        </a:p>
      </dgm:t>
    </dgm:pt>
    <dgm:pt modelId="{CCA04E46-6AB5-44AF-803F-3EB03A7263AA}" type="sibTrans" cxnId="{5EDF882C-1AE9-4C83-809F-FE887553DB57}">
      <dgm:prSet/>
      <dgm:spPr/>
      <dgm:t>
        <a:bodyPr/>
        <a:lstStyle/>
        <a:p>
          <a:endParaRPr lang="en-US"/>
        </a:p>
      </dgm:t>
    </dgm:pt>
    <dgm:pt modelId="{9A3A71C9-35BA-4B86-B40E-3DFC27B7D72B}">
      <dgm:prSet/>
      <dgm:spPr>
        <a:solidFill>
          <a:srgbClr val="008080"/>
        </a:solidFill>
      </dgm:spPr>
      <dgm:t>
        <a:bodyPr/>
        <a:lstStyle/>
        <a:p>
          <a:r>
            <a:rPr lang="en-US" b="1"/>
            <a:t>Dogecoin Overview</a:t>
          </a:r>
          <a:endParaRPr lang="en-US"/>
        </a:p>
      </dgm:t>
    </dgm:pt>
    <dgm:pt modelId="{009599C3-B495-43CD-8569-7B53A79A5754}" type="parTrans" cxnId="{5CF252AF-09FE-4EEC-881E-22689967CAB9}">
      <dgm:prSet/>
      <dgm:spPr/>
      <dgm:t>
        <a:bodyPr/>
        <a:lstStyle/>
        <a:p>
          <a:endParaRPr lang="en-US"/>
        </a:p>
      </dgm:t>
    </dgm:pt>
    <dgm:pt modelId="{E7937057-AD2B-407B-9417-8BD7138CDC92}" type="sibTrans" cxnId="{5CF252AF-09FE-4EEC-881E-22689967CAB9}">
      <dgm:prSet/>
      <dgm:spPr/>
      <dgm:t>
        <a:bodyPr/>
        <a:lstStyle/>
        <a:p>
          <a:endParaRPr lang="en-US"/>
        </a:p>
      </dgm:t>
    </dgm:pt>
    <dgm:pt modelId="{50578681-6CF6-45F6-A390-A9FA5E4D98B8}">
      <dgm:prSet/>
      <dgm:spPr>
        <a:solidFill>
          <a:srgbClr val="008080"/>
        </a:solidFill>
      </dgm:spPr>
      <dgm:t>
        <a:bodyPr/>
        <a:lstStyle/>
        <a:p>
          <a:r>
            <a:rPr lang="en-US" b="1"/>
            <a:t>Charts</a:t>
          </a:r>
          <a:endParaRPr lang="en-US"/>
        </a:p>
      </dgm:t>
    </dgm:pt>
    <dgm:pt modelId="{513FBC5D-E5B2-4D8E-9410-9A853DF0AB35}" type="parTrans" cxnId="{0752EE2B-E80E-4CA0-BBA3-A55568D3A88F}">
      <dgm:prSet/>
      <dgm:spPr/>
      <dgm:t>
        <a:bodyPr/>
        <a:lstStyle/>
        <a:p>
          <a:endParaRPr lang="en-US"/>
        </a:p>
      </dgm:t>
    </dgm:pt>
    <dgm:pt modelId="{355DC747-1FD3-4ADE-862E-78D229CFB9A2}" type="sibTrans" cxnId="{0752EE2B-E80E-4CA0-BBA3-A55568D3A88F}">
      <dgm:prSet/>
      <dgm:spPr/>
      <dgm:t>
        <a:bodyPr/>
        <a:lstStyle/>
        <a:p>
          <a:endParaRPr lang="en-US"/>
        </a:p>
      </dgm:t>
    </dgm:pt>
    <dgm:pt modelId="{C5D765F6-1D1E-472E-AA61-97BAA73F7151}">
      <dgm:prSet/>
      <dgm:spPr>
        <a:solidFill>
          <a:srgbClr val="008080"/>
        </a:solidFill>
      </dgm:spPr>
      <dgm:t>
        <a:bodyPr/>
        <a:lstStyle/>
        <a:p>
          <a:r>
            <a:rPr lang="en-US" b="1"/>
            <a:t>Ethereum Overview</a:t>
          </a:r>
          <a:endParaRPr lang="en-US"/>
        </a:p>
      </dgm:t>
    </dgm:pt>
    <dgm:pt modelId="{F4444FC3-503A-4873-A628-94C74E3F4168}" type="parTrans" cxnId="{2EA327A6-66BD-4B3B-BBD1-3816FC580812}">
      <dgm:prSet/>
      <dgm:spPr/>
      <dgm:t>
        <a:bodyPr/>
        <a:lstStyle/>
        <a:p>
          <a:endParaRPr lang="en-US"/>
        </a:p>
      </dgm:t>
    </dgm:pt>
    <dgm:pt modelId="{B02F6B71-7799-4EAD-9825-EA1BF88C5142}" type="sibTrans" cxnId="{2EA327A6-66BD-4B3B-BBD1-3816FC580812}">
      <dgm:prSet/>
      <dgm:spPr/>
      <dgm:t>
        <a:bodyPr/>
        <a:lstStyle/>
        <a:p>
          <a:endParaRPr lang="en-US"/>
        </a:p>
      </dgm:t>
    </dgm:pt>
    <dgm:pt modelId="{567C0BC0-14FD-4028-892F-749974EC5400}">
      <dgm:prSet/>
      <dgm:spPr>
        <a:solidFill>
          <a:srgbClr val="008080"/>
        </a:solidFill>
      </dgm:spPr>
      <dgm:t>
        <a:bodyPr/>
        <a:lstStyle/>
        <a:p>
          <a:r>
            <a:rPr lang="en-US" b="1"/>
            <a:t>Charts</a:t>
          </a:r>
          <a:endParaRPr lang="en-US"/>
        </a:p>
      </dgm:t>
    </dgm:pt>
    <dgm:pt modelId="{890D58E4-DE30-474B-8E93-BE3C2BA8BB62}" type="parTrans" cxnId="{C3AB4937-99F1-4F8D-A0FD-3B7781017DAD}">
      <dgm:prSet/>
      <dgm:spPr/>
      <dgm:t>
        <a:bodyPr/>
        <a:lstStyle/>
        <a:p>
          <a:endParaRPr lang="en-US"/>
        </a:p>
      </dgm:t>
    </dgm:pt>
    <dgm:pt modelId="{4C424625-5471-414C-98A6-C5F1612194FA}" type="sibTrans" cxnId="{C3AB4937-99F1-4F8D-A0FD-3B7781017DAD}">
      <dgm:prSet/>
      <dgm:spPr/>
      <dgm:t>
        <a:bodyPr/>
        <a:lstStyle/>
        <a:p>
          <a:endParaRPr lang="en-US"/>
        </a:p>
      </dgm:t>
    </dgm:pt>
    <dgm:pt modelId="{2A662294-94DC-478E-A384-969C30208A3D}">
      <dgm:prSet/>
      <dgm:spPr>
        <a:solidFill>
          <a:srgbClr val="008080"/>
        </a:solidFill>
      </dgm:spPr>
      <dgm:t>
        <a:bodyPr/>
        <a:lstStyle/>
        <a:p>
          <a:r>
            <a:rPr lang="en-US" b="1"/>
            <a:t>Comparative Analysis</a:t>
          </a:r>
          <a:endParaRPr lang="en-US"/>
        </a:p>
      </dgm:t>
    </dgm:pt>
    <dgm:pt modelId="{B4278DC0-71F1-455A-8B96-1D37546D5AD3}" type="parTrans" cxnId="{789AD0CD-842A-4959-95A3-BF3FBBAD5250}">
      <dgm:prSet/>
      <dgm:spPr/>
      <dgm:t>
        <a:bodyPr/>
        <a:lstStyle/>
        <a:p>
          <a:endParaRPr lang="en-US"/>
        </a:p>
      </dgm:t>
    </dgm:pt>
    <dgm:pt modelId="{C55B86AB-29C1-42FB-8F84-3C928DF068A7}" type="sibTrans" cxnId="{789AD0CD-842A-4959-95A3-BF3FBBAD5250}">
      <dgm:prSet/>
      <dgm:spPr/>
      <dgm:t>
        <a:bodyPr/>
        <a:lstStyle/>
        <a:p>
          <a:endParaRPr lang="en-US"/>
        </a:p>
      </dgm:t>
    </dgm:pt>
    <dgm:pt modelId="{11282560-C54D-4629-B871-B1EB2E1AD654}">
      <dgm:prSet/>
      <dgm:spPr>
        <a:solidFill>
          <a:srgbClr val="008080"/>
        </a:solidFill>
      </dgm:spPr>
      <dgm:t>
        <a:bodyPr/>
        <a:lstStyle/>
        <a:p>
          <a:r>
            <a:rPr lang="en-US" b="1"/>
            <a:t>Charts</a:t>
          </a:r>
          <a:endParaRPr lang="en-US"/>
        </a:p>
      </dgm:t>
    </dgm:pt>
    <dgm:pt modelId="{7B0E0D5F-1DCF-46C9-998E-17F9192F9A78}" type="parTrans" cxnId="{A19FACFA-629F-4ECF-B763-AE80DD7506F2}">
      <dgm:prSet/>
      <dgm:spPr/>
      <dgm:t>
        <a:bodyPr/>
        <a:lstStyle/>
        <a:p>
          <a:endParaRPr lang="en-US"/>
        </a:p>
      </dgm:t>
    </dgm:pt>
    <dgm:pt modelId="{E693A25B-FC66-4859-BE48-9924BAAF7989}" type="sibTrans" cxnId="{A19FACFA-629F-4ECF-B763-AE80DD7506F2}">
      <dgm:prSet/>
      <dgm:spPr/>
      <dgm:t>
        <a:bodyPr/>
        <a:lstStyle/>
        <a:p>
          <a:endParaRPr lang="en-US"/>
        </a:p>
      </dgm:t>
    </dgm:pt>
    <dgm:pt modelId="{8C97B329-9287-4380-9AEE-5C3552B5DE07}">
      <dgm:prSet/>
      <dgm:spPr>
        <a:solidFill>
          <a:srgbClr val="008080"/>
        </a:solidFill>
      </dgm:spPr>
      <dgm:t>
        <a:bodyPr/>
        <a:lstStyle/>
        <a:p>
          <a:r>
            <a:rPr lang="en-US" b="1"/>
            <a:t>Conclusion</a:t>
          </a:r>
          <a:endParaRPr lang="en-US"/>
        </a:p>
      </dgm:t>
    </dgm:pt>
    <dgm:pt modelId="{AB83E76B-9242-4D3A-A616-94B822FB751B}" type="parTrans" cxnId="{4CECC22D-15EC-4D35-BDCC-C58CD3204BED}">
      <dgm:prSet/>
      <dgm:spPr/>
      <dgm:t>
        <a:bodyPr/>
        <a:lstStyle/>
        <a:p>
          <a:endParaRPr lang="en-US"/>
        </a:p>
      </dgm:t>
    </dgm:pt>
    <dgm:pt modelId="{21DFD6F6-654C-4254-907C-DFACF5BF3264}" type="sibTrans" cxnId="{4CECC22D-15EC-4D35-BDCC-C58CD3204BED}">
      <dgm:prSet/>
      <dgm:spPr/>
      <dgm:t>
        <a:bodyPr/>
        <a:lstStyle/>
        <a:p>
          <a:endParaRPr lang="en-US"/>
        </a:p>
      </dgm:t>
    </dgm:pt>
    <dgm:pt modelId="{7464C70D-7D90-4497-ACC5-68DBB56E6C49}" type="pres">
      <dgm:prSet presAssocID="{9C2B9842-CC5B-4E66-847F-7D6A0440B71A}" presName="CompostProcess" presStyleCnt="0">
        <dgm:presLayoutVars>
          <dgm:dir/>
          <dgm:resizeHandles val="exact"/>
        </dgm:presLayoutVars>
      </dgm:prSet>
      <dgm:spPr/>
    </dgm:pt>
    <dgm:pt modelId="{E9EFA572-8A3F-4AA6-A3C5-F2F5372E671B}" type="pres">
      <dgm:prSet presAssocID="{9C2B9842-CC5B-4E66-847F-7D6A0440B71A}" presName="arrow" presStyleLbl="bgShp" presStyleIdx="0" presStyleCnt="1"/>
      <dgm:spPr>
        <a:solidFill>
          <a:srgbClr val="C37309"/>
        </a:solidFill>
      </dgm:spPr>
    </dgm:pt>
    <dgm:pt modelId="{E2F7599D-2A56-404A-A4D5-E6C779DBC64D}" type="pres">
      <dgm:prSet presAssocID="{9C2B9842-CC5B-4E66-847F-7D6A0440B71A}" presName="linearProcess" presStyleCnt="0"/>
      <dgm:spPr/>
    </dgm:pt>
    <dgm:pt modelId="{0437ABB9-B286-4404-9FED-D6A1228CB158}" type="pres">
      <dgm:prSet presAssocID="{4A75D1BD-F9C9-4030-B9D2-51F289FE2C69}" presName="textNode" presStyleLbl="node1" presStyleIdx="0" presStyleCnt="7">
        <dgm:presLayoutVars>
          <dgm:bulletEnabled val="1"/>
        </dgm:presLayoutVars>
      </dgm:prSet>
      <dgm:spPr/>
    </dgm:pt>
    <dgm:pt modelId="{778994DF-43FF-4994-A227-3A7C7B08C512}" type="pres">
      <dgm:prSet presAssocID="{5BC992A9-46B4-4E79-BAD5-EBDB21A3C185}" presName="sibTrans" presStyleCnt="0"/>
      <dgm:spPr/>
    </dgm:pt>
    <dgm:pt modelId="{B16C2A8F-CEED-4551-B077-D2045F185F12}" type="pres">
      <dgm:prSet presAssocID="{CD190E80-9134-408C-ACC1-00587E57D7F1}" presName="textNode" presStyleLbl="node1" presStyleIdx="1" presStyleCnt="7" custLinFactNeighborX="50399">
        <dgm:presLayoutVars>
          <dgm:bulletEnabled val="1"/>
        </dgm:presLayoutVars>
      </dgm:prSet>
      <dgm:spPr/>
    </dgm:pt>
    <dgm:pt modelId="{6F58429A-277C-4F9D-95CA-950551945074}" type="pres">
      <dgm:prSet presAssocID="{B0570215-FD0B-4C51-86F0-A232C51690EF}" presName="sibTrans" presStyleCnt="0"/>
      <dgm:spPr/>
    </dgm:pt>
    <dgm:pt modelId="{063120B7-23BB-4B07-B156-89A5CA517B2E}" type="pres">
      <dgm:prSet presAssocID="{56635F5E-7C87-4882-AE5B-39B09D49CB7A}" presName="textNode" presStyleLbl="node1" presStyleIdx="2" presStyleCnt="7" custLinFactNeighborX="50399">
        <dgm:presLayoutVars>
          <dgm:bulletEnabled val="1"/>
        </dgm:presLayoutVars>
      </dgm:prSet>
      <dgm:spPr/>
    </dgm:pt>
    <dgm:pt modelId="{18554658-63DD-42E3-8F1F-D49F512DE708}" type="pres">
      <dgm:prSet presAssocID="{269C33B6-CA99-4036-80FD-3CABB6EE5783}" presName="sibTrans" presStyleCnt="0"/>
      <dgm:spPr/>
    </dgm:pt>
    <dgm:pt modelId="{6633FEB2-F144-4A85-9B9F-E750B326898D}" type="pres">
      <dgm:prSet presAssocID="{9A3A71C9-35BA-4B86-B40E-3DFC27B7D72B}" presName="textNode" presStyleLbl="node1" presStyleIdx="3" presStyleCnt="7" custLinFactNeighborX="50399">
        <dgm:presLayoutVars>
          <dgm:bulletEnabled val="1"/>
        </dgm:presLayoutVars>
      </dgm:prSet>
      <dgm:spPr/>
    </dgm:pt>
    <dgm:pt modelId="{3DC0F58F-8B54-403A-A774-A80516C3A321}" type="pres">
      <dgm:prSet presAssocID="{E7937057-AD2B-407B-9417-8BD7138CDC92}" presName="sibTrans" presStyleCnt="0"/>
      <dgm:spPr/>
    </dgm:pt>
    <dgm:pt modelId="{99E25662-E72C-4AC7-A494-1EFEF8FFF90C}" type="pres">
      <dgm:prSet presAssocID="{C5D765F6-1D1E-472E-AA61-97BAA73F7151}" presName="textNode" presStyleLbl="node1" presStyleIdx="4" presStyleCnt="7" custLinFactNeighborX="50399">
        <dgm:presLayoutVars>
          <dgm:bulletEnabled val="1"/>
        </dgm:presLayoutVars>
      </dgm:prSet>
      <dgm:spPr/>
    </dgm:pt>
    <dgm:pt modelId="{7B501A2A-CE72-4721-9DB6-C58BFA485ADB}" type="pres">
      <dgm:prSet presAssocID="{B02F6B71-7799-4EAD-9825-EA1BF88C5142}" presName="sibTrans" presStyleCnt="0"/>
      <dgm:spPr/>
    </dgm:pt>
    <dgm:pt modelId="{24751940-C3CD-434D-9F43-5B65341AFC5A}" type="pres">
      <dgm:prSet presAssocID="{2A662294-94DC-478E-A384-969C30208A3D}" presName="textNode" presStyleLbl="node1" presStyleIdx="5" presStyleCnt="7">
        <dgm:presLayoutVars>
          <dgm:bulletEnabled val="1"/>
        </dgm:presLayoutVars>
      </dgm:prSet>
      <dgm:spPr/>
    </dgm:pt>
    <dgm:pt modelId="{25B0D6B3-A503-4A1B-8A5D-A59A62B6B02A}" type="pres">
      <dgm:prSet presAssocID="{C55B86AB-29C1-42FB-8F84-3C928DF068A7}" presName="sibTrans" presStyleCnt="0"/>
      <dgm:spPr/>
    </dgm:pt>
    <dgm:pt modelId="{E94A4CA8-4FD0-4281-A3EC-83F5B0F6FEB9}" type="pres">
      <dgm:prSet presAssocID="{8C97B329-9287-4380-9AEE-5C3552B5DE07}" presName="textNode" presStyleLbl="node1" presStyleIdx="6" presStyleCnt="7">
        <dgm:presLayoutVars>
          <dgm:bulletEnabled val="1"/>
        </dgm:presLayoutVars>
      </dgm:prSet>
      <dgm:spPr/>
    </dgm:pt>
  </dgm:ptLst>
  <dgm:cxnLst>
    <dgm:cxn modelId="{27259E03-1ADE-4A54-98F5-7C5509F8765C}" type="presOf" srcId="{9A3A71C9-35BA-4B86-B40E-3DFC27B7D72B}" destId="{6633FEB2-F144-4A85-9B9F-E750B326898D}" srcOrd="0" destOrd="0" presId="urn:microsoft.com/office/officeart/2005/8/layout/hProcess9"/>
    <dgm:cxn modelId="{A3D1C20C-78AF-4677-A522-F1D1CB999CB7}" type="presOf" srcId="{2A662294-94DC-478E-A384-969C30208A3D}" destId="{24751940-C3CD-434D-9F43-5B65341AFC5A}" srcOrd="0" destOrd="0" presId="urn:microsoft.com/office/officeart/2005/8/layout/hProcess9"/>
    <dgm:cxn modelId="{71D1482B-E19B-43C7-81CC-9833A9F5D9E3}" type="presOf" srcId="{567C0BC0-14FD-4028-892F-749974EC5400}" destId="{99E25662-E72C-4AC7-A494-1EFEF8FFF90C}" srcOrd="0" destOrd="1" presId="urn:microsoft.com/office/officeart/2005/8/layout/hProcess9"/>
    <dgm:cxn modelId="{0752EE2B-E80E-4CA0-BBA3-A55568D3A88F}" srcId="{9A3A71C9-35BA-4B86-B40E-3DFC27B7D72B}" destId="{50578681-6CF6-45F6-A390-A9FA5E4D98B8}" srcOrd="0" destOrd="0" parTransId="{513FBC5D-E5B2-4D8E-9410-9A853DF0AB35}" sibTransId="{355DC747-1FD3-4ADE-862E-78D229CFB9A2}"/>
    <dgm:cxn modelId="{5EDF882C-1AE9-4C83-809F-FE887553DB57}" srcId="{56635F5E-7C87-4882-AE5B-39B09D49CB7A}" destId="{28FCD070-D8CA-4692-AA14-1B57F7ADEF47}" srcOrd="0" destOrd="0" parTransId="{F1E15D59-2EEC-4028-BFEF-7C31E38E9E62}" sibTransId="{CCA04E46-6AB5-44AF-803F-3EB03A7263AA}"/>
    <dgm:cxn modelId="{4CECC22D-15EC-4D35-BDCC-C58CD3204BED}" srcId="{9C2B9842-CC5B-4E66-847F-7D6A0440B71A}" destId="{8C97B329-9287-4380-9AEE-5C3552B5DE07}" srcOrd="6" destOrd="0" parTransId="{AB83E76B-9242-4D3A-A616-94B822FB751B}" sibTransId="{21DFD6F6-654C-4254-907C-DFACF5BF3264}"/>
    <dgm:cxn modelId="{C3AB4937-99F1-4F8D-A0FD-3B7781017DAD}" srcId="{C5D765F6-1D1E-472E-AA61-97BAA73F7151}" destId="{567C0BC0-14FD-4028-892F-749974EC5400}" srcOrd="0" destOrd="0" parTransId="{890D58E4-DE30-474B-8E93-BE3C2BA8BB62}" sibTransId="{4C424625-5471-414C-98A6-C5F1612194FA}"/>
    <dgm:cxn modelId="{9E30D03A-0AEB-4576-9A2F-382FB17456F9}" type="presOf" srcId="{50578681-6CF6-45F6-A390-A9FA5E4D98B8}" destId="{6633FEB2-F144-4A85-9B9F-E750B326898D}" srcOrd="0" destOrd="1" presId="urn:microsoft.com/office/officeart/2005/8/layout/hProcess9"/>
    <dgm:cxn modelId="{57CE233B-D9BB-4CD1-BC91-2F6815D5C550}" srcId="{9C2B9842-CC5B-4E66-847F-7D6A0440B71A}" destId="{CD190E80-9134-408C-ACC1-00587E57D7F1}" srcOrd="1" destOrd="0" parTransId="{8D209024-9753-4D22-A727-EFACDFAFCBB5}" sibTransId="{B0570215-FD0B-4C51-86F0-A232C51690EF}"/>
    <dgm:cxn modelId="{0DE7C641-A64B-41F3-B474-B20B1D2BF7C2}" type="presOf" srcId="{CD190E80-9134-408C-ACC1-00587E57D7F1}" destId="{B16C2A8F-CEED-4551-B077-D2045F185F12}" srcOrd="0" destOrd="0" presId="urn:microsoft.com/office/officeart/2005/8/layout/hProcess9"/>
    <dgm:cxn modelId="{8AE32C79-D6FA-4786-8C1D-ECBB8750CD13}" type="presOf" srcId="{11282560-C54D-4629-B871-B1EB2E1AD654}" destId="{24751940-C3CD-434D-9F43-5B65341AFC5A}" srcOrd="0" destOrd="1" presId="urn:microsoft.com/office/officeart/2005/8/layout/hProcess9"/>
    <dgm:cxn modelId="{58C87C7E-2D82-4E6D-9E49-0282CA903ED3}" srcId="{9C2B9842-CC5B-4E66-847F-7D6A0440B71A}" destId="{4A75D1BD-F9C9-4030-B9D2-51F289FE2C69}" srcOrd="0" destOrd="0" parTransId="{C71C9CE6-1E7D-4961-97E5-DA4BF461C326}" sibTransId="{5BC992A9-46B4-4E79-BAD5-EBDB21A3C185}"/>
    <dgm:cxn modelId="{0368CF82-3ADB-4D98-A4B6-325445D15FC7}" type="presOf" srcId="{9C2B9842-CC5B-4E66-847F-7D6A0440B71A}" destId="{7464C70D-7D90-4497-ACC5-68DBB56E6C49}" srcOrd="0" destOrd="0" presId="urn:microsoft.com/office/officeart/2005/8/layout/hProcess9"/>
    <dgm:cxn modelId="{EE337487-834E-4822-B641-F69E1C5996AE}" srcId="{9C2B9842-CC5B-4E66-847F-7D6A0440B71A}" destId="{56635F5E-7C87-4882-AE5B-39B09D49CB7A}" srcOrd="2" destOrd="0" parTransId="{75F8EFC0-9C13-4E8E-A203-B5BB28DD79AF}" sibTransId="{269C33B6-CA99-4036-80FD-3CABB6EE5783}"/>
    <dgm:cxn modelId="{AD2C7491-8A07-464F-AEFD-82E82E36B6E3}" type="presOf" srcId="{C5D765F6-1D1E-472E-AA61-97BAA73F7151}" destId="{99E25662-E72C-4AC7-A494-1EFEF8FFF90C}" srcOrd="0" destOrd="0" presId="urn:microsoft.com/office/officeart/2005/8/layout/hProcess9"/>
    <dgm:cxn modelId="{4B58409A-45EB-4161-A0C6-857F990B5270}" type="presOf" srcId="{4A75D1BD-F9C9-4030-B9D2-51F289FE2C69}" destId="{0437ABB9-B286-4404-9FED-D6A1228CB158}" srcOrd="0" destOrd="0" presId="urn:microsoft.com/office/officeart/2005/8/layout/hProcess9"/>
    <dgm:cxn modelId="{2EA327A6-66BD-4B3B-BBD1-3816FC580812}" srcId="{9C2B9842-CC5B-4E66-847F-7D6A0440B71A}" destId="{C5D765F6-1D1E-472E-AA61-97BAA73F7151}" srcOrd="4" destOrd="0" parTransId="{F4444FC3-503A-4873-A628-94C74E3F4168}" sibTransId="{B02F6B71-7799-4EAD-9825-EA1BF88C5142}"/>
    <dgm:cxn modelId="{5CF252AF-09FE-4EEC-881E-22689967CAB9}" srcId="{9C2B9842-CC5B-4E66-847F-7D6A0440B71A}" destId="{9A3A71C9-35BA-4B86-B40E-3DFC27B7D72B}" srcOrd="3" destOrd="0" parTransId="{009599C3-B495-43CD-8569-7B53A79A5754}" sibTransId="{E7937057-AD2B-407B-9417-8BD7138CDC92}"/>
    <dgm:cxn modelId="{789AD0CD-842A-4959-95A3-BF3FBBAD5250}" srcId="{9C2B9842-CC5B-4E66-847F-7D6A0440B71A}" destId="{2A662294-94DC-478E-A384-969C30208A3D}" srcOrd="5" destOrd="0" parTransId="{B4278DC0-71F1-455A-8B96-1D37546D5AD3}" sibTransId="{C55B86AB-29C1-42FB-8F84-3C928DF068A7}"/>
    <dgm:cxn modelId="{5A41F4CD-FB4B-41C2-AD83-971857893AF2}" type="presOf" srcId="{8C97B329-9287-4380-9AEE-5C3552B5DE07}" destId="{E94A4CA8-4FD0-4281-A3EC-83F5B0F6FEB9}" srcOrd="0" destOrd="0" presId="urn:microsoft.com/office/officeart/2005/8/layout/hProcess9"/>
    <dgm:cxn modelId="{FBB17AD2-E6E1-42CD-83C3-A22B219D9692}" type="presOf" srcId="{28FCD070-D8CA-4692-AA14-1B57F7ADEF47}" destId="{063120B7-23BB-4B07-B156-89A5CA517B2E}" srcOrd="0" destOrd="1" presId="urn:microsoft.com/office/officeart/2005/8/layout/hProcess9"/>
    <dgm:cxn modelId="{68A9E7F4-8D1D-4053-8811-92A724548662}" type="presOf" srcId="{56635F5E-7C87-4882-AE5B-39B09D49CB7A}" destId="{063120B7-23BB-4B07-B156-89A5CA517B2E}" srcOrd="0" destOrd="0" presId="urn:microsoft.com/office/officeart/2005/8/layout/hProcess9"/>
    <dgm:cxn modelId="{A19FACFA-629F-4ECF-B763-AE80DD7506F2}" srcId="{2A662294-94DC-478E-A384-969C30208A3D}" destId="{11282560-C54D-4629-B871-B1EB2E1AD654}" srcOrd="0" destOrd="0" parTransId="{7B0E0D5F-1DCF-46C9-998E-17F9192F9A78}" sibTransId="{E693A25B-FC66-4859-BE48-9924BAAF7989}"/>
    <dgm:cxn modelId="{0EDBB121-9737-4AF3-8A06-CCEC6DACAFA4}" type="presParOf" srcId="{7464C70D-7D90-4497-ACC5-68DBB56E6C49}" destId="{E9EFA572-8A3F-4AA6-A3C5-F2F5372E671B}" srcOrd="0" destOrd="0" presId="urn:microsoft.com/office/officeart/2005/8/layout/hProcess9"/>
    <dgm:cxn modelId="{DF5EF798-8AF5-482E-840B-CAAAC566EF70}" type="presParOf" srcId="{7464C70D-7D90-4497-ACC5-68DBB56E6C49}" destId="{E2F7599D-2A56-404A-A4D5-E6C779DBC64D}" srcOrd="1" destOrd="0" presId="urn:microsoft.com/office/officeart/2005/8/layout/hProcess9"/>
    <dgm:cxn modelId="{DBA8E5E1-9392-4B56-9EFF-217757E0BD3A}" type="presParOf" srcId="{E2F7599D-2A56-404A-A4D5-E6C779DBC64D}" destId="{0437ABB9-B286-4404-9FED-D6A1228CB158}" srcOrd="0" destOrd="0" presId="urn:microsoft.com/office/officeart/2005/8/layout/hProcess9"/>
    <dgm:cxn modelId="{3E7817A1-61BD-49C1-AF18-4E652BEA4179}" type="presParOf" srcId="{E2F7599D-2A56-404A-A4D5-E6C779DBC64D}" destId="{778994DF-43FF-4994-A227-3A7C7B08C512}" srcOrd="1" destOrd="0" presId="urn:microsoft.com/office/officeart/2005/8/layout/hProcess9"/>
    <dgm:cxn modelId="{35670F8C-586E-4405-80B4-26F140B2CA46}" type="presParOf" srcId="{E2F7599D-2A56-404A-A4D5-E6C779DBC64D}" destId="{B16C2A8F-CEED-4551-B077-D2045F185F12}" srcOrd="2" destOrd="0" presId="urn:microsoft.com/office/officeart/2005/8/layout/hProcess9"/>
    <dgm:cxn modelId="{23EF7F49-12BE-4C2E-9F94-B4397E8A8766}" type="presParOf" srcId="{E2F7599D-2A56-404A-A4D5-E6C779DBC64D}" destId="{6F58429A-277C-4F9D-95CA-950551945074}" srcOrd="3" destOrd="0" presId="urn:microsoft.com/office/officeart/2005/8/layout/hProcess9"/>
    <dgm:cxn modelId="{C7CC7772-A5A0-4E37-AD73-03B5BF99690B}" type="presParOf" srcId="{E2F7599D-2A56-404A-A4D5-E6C779DBC64D}" destId="{063120B7-23BB-4B07-B156-89A5CA517B2E}" srcOrd="4" destOrd="0" presId="urn:microsoft.com/office/officeart/2005/8/layout/hProcess9"/>
    <dgm:cxn modelId="{E581C04A-F346-42DF-AC29-2FA5D762EA6F}" type="presParOf" srcId="{E2F7599D-2A56-404A-A4D5-E6C779DBC64D}" destId="{18554658-63DD-42E3-8F1F-D49F512DE708}" srcOrd="5" destOrd="0" presId="urn:microsoft.com/office/officeart/2005/8/layout/hProcess9"/>
    <dgm:cxn modelId="{D3FDB693-8BA2-474C-B295-F38894D58ED0}" type="presParOf" srcId="{E2F7599D-2A56-404A-A4D5-E6C779DBC64D}" destId="{6633FEB2-F144-4A85-9B9F-E750B326898D}" srcOrd="6" destOrd="0" presId="urn:microsoft.com/office/officeart/2005/8/layout/hProcess9"/>
    <dgm:cxn modelId="{1C66E474-CA47-49AF-AC2C-FFF99DFC8AFC}" type="presParOf" srcId="{E2F7599D-2A56-404A-A4D5-E6C779DBC64D}" destId="{3DC0F58F-8B54-403A-A774-A80516C3A321}" srcOrd="7" destOrd="0" presId="urn:microsoft.com/office/officeart/2005/8/layout/hProcess9"/>
    <dgm:cxn modelId="{D7FA5C72-256B-4B61-A8E7-E303BACED089}" type="presParOf" srcId="{E2F7599D-2A56-404A-A4D5-E6C779DBC64D}" destId="{99E25662-E72C-4AC7-A494-1EFEF8FFF90C}" srcOrd="8" destOrd="0" presId="urn:microsoft.com/office/officeart/2005/8/layout/hProcess9"/>
    <dgm:cxn modelId="{6F4A3409-D08C-416D-AB69-84DEFC7BA0FA}" type="presParOf" srcId="{E2F7599D-2A56-404A-A4D5-E6C779DBC64D}" destId="{7B501A2A-CE72-4721-9DB6-C58BFA485ADB}" srcOrd="9" destOrd="0" presId="urn:microsoft.com/office/officeart/2005/8/layout/hProcess9"/>
    <dgm:cxn modelId="{BA00B50D-4567-47C6-B1F9-74098A725BE5}" type="presParOf" srcId="{E2F7599D-2A56-404A-A4D5-E6C779DBC64D}" destId="{24751940-C3CD-434D-9F43-5B65341AFC5A}" srcOrd="10" destOrd="0" presId="urn:microsoft.com/office/officeart/2005/8/layout/hProcess9"/>
    <dgm:cxn modelId="{6F234181-3E23-4FEB-BEF4-04B957DF7C87}" type="presParOf" srcId="{E2F7599D-2A56-404A-A4D5-E6C779DBC64D}" destId="{25B0D6B3-A503-4A1B-8A5D-A59A62B6B02A}" srcOrd="11" destOrd="0" presId="urn:microsoft.com/office/officeart/2005/8/layout/hProcess9"/>
    <dgm:cxn modelId="{184A4BC5-7AD2-4419-B4F4-23504CCF23CE}" type="presParOf" srcId="{E2F7599D-2A56-404A-A4D5-E6C779DBC64D}" destId="{E94A4CA8-4FD0-4281-A3EC-83F5B0F6FEB9}"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43FEB0-5DB6-4D9A-8AA3-2AF7DB2BA0C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E3A4131-028A-4E45-A343-746141C71C4E}">
      <dgm:prSet custT="1"/>
      <dgm:spPr>
        <a:solidFill>
          <a:srgbClr val="008080"/>
        </a:solidFill>
      </dgm:spPr>
      <dgm:t>
        <a:bodyPr/>
        <a:lstStyle/>
        <a:p>
          <a:r>
            <a:rPr lang="en-US" sz="1600" b="1" dirty="0"/>
            <a:t>Proposal</a:t>
          </a:r>
          <a:r>
            <a:rPr lang="en-US" sz="1600" dirty="0"/>
            <a:t>:  Cryptocurrency Stock Analysis Project</a:t>
          </a:r>
        </a:p>
      </dgm:t>
    </dgm:pt>
    <dgm:pt modelId="{BADFE847-C0CE-4DC3-9C49-30B561C85B50}" type="parTrans" cxnId="{F24658EC-C131-4C14-AB83-ECC04B6ED833}">
      <dgm:prSet/>
      <dgm:spPr/>
      <dgm:t>
        <a:bodyPr/>
        <a:lstStyle/>
        <a:p>
          <a:endParaRPr lang="en-US"/>
        </a:p>
      </dgm:t>
    </dgm:pt>
    <dgm:pt modelId="{43E682DD-0E41-408B-917E-2B4693290CCE}" type="sibTrans" cxnId="{F24658EC-C131-4C14-AB83-ECC04B6ED833}">
      <dgm:prSet/>
      <dgm:spPr/>
      <dgm:t>
        <a:bodyPr/>
        <a:lstStyle/>
        <a:p>
          <a:endParaRPr lang="en-US"/>
        </a:p>
      </dgm:t>
    </dgm:pt>
    <dgm:pt modelId="{CD4A40C1-E69B-4100-B9DA-1E5AAF2ED79E}">
      <dgm:prSet custT="1"/>
      <dgm:spPr>
        <a:solidFill>
          <a:srgbClr val="008080"/>
        </a:solidFill>
      </dgm:spPr>
      <dgm:t>
        <a:bodyPr/>
        <a:lstStyle/>
        <a:p>
          <a:r>
            <a:rPr lang="en-US" sz="1600" b="1"/>
            <a:t>Project Title: </a:t>
          </a:r>
          <a:r>
            <a:rPr lang="en-US" sz="1600"/>
            <a:t>Bootcamp_Project1_StockAnalysis</a:t>
          </a:r>
        </a:p>
      </dgm:t>
    </dgm:pt>
    <dgm:pt modelId="{1E98A219-451A-4941-9F59-C87E1C725BCC}" type="parTrans" cxnId="{47B7FDD5-FCE3-45F4-83C2-A3F78B332C61}">
      <dgm:prSet/>
      <dgm:spPr/>
      <dgm:t>
        <a:bodyPr/>
        <a:lstStyle/>
        <a:p>
          <a:endParaRPr lang="en-US"/>
        </a:p>
      </dgm:t>
    </dgm:pt>
    <dgm:pt modelId="{4A5AB9B9-9288-499B-9C35-6E9AC5932BA4}" type="sibTrans" cxnId="{47B7FDD5-FCE3-45F4-83C2-A3F78B332C61}">
      <dgm:prSet/>
      <dgm:spPr/>
      <dgm:t>
        <a:bodyPr/>
        <a:lstStyle/>
        <a:p>
          <a:endParaRPr lang="en-US"/>
        </a:p>
      </dgm:t>
    </dgm:pt>
    <dgm:pt modelId="{A4A11805-5A5F-4E0C-83D2-E6A4698E219B}">
      <dgm:prSet custT="1"/>
      <dgm:spPr>
        <a:solidFill>
          <a:srgbClr val="008080"/>
        </a:solidFill>
      </dgm:spPr>
      <dgm:t>
        <a:bodyPr/>
        <a:lstStyle/>
        <a:p>
          <a:r>
            <a:rPr lang="en-US" sz="1600" b="1" dirty="0"/>
            <a:t>Area: </a:t>
          </a:r>
        </a:p>
        <a:p>
          <a:r>
            <a:rPr lang="en-US" sz="1600" dirty="0"/>
            <a:t>Financial</a:t>
          </a:r>
        </a:p>
      </dgm:t>
    </dgm:pt>
    <dgm:pt modelId="{E451D079-4B86-42ED-BD26-94BDB339D429}" type="parTrans" cxnId="{D04637B2-D8FA-46A5-B289-ADB7971F9D95}">
      <dgm:prSet/>
      <dgm:spPr/>
      <dgm:t>
        <a:bodyPr/>
        <a:lstStyle/>
        <a:p>
          <a:endParaRPr lang="en-US"/>
        </a:p>
      </dgm:t>
    </dgm:pt>
    <dgm:pt modelId="{66F64193-22A7-4A5C-A00B-1AE296398EEC}" type="sibTrans" cxnId="{D04637B2-D8FA-46A5-B289-ADB7971F9D95}">
      <dgm:prSet/>
      <dgm:spPr/>
      <dgm:t>
        <a:bodyPr/>
        <a:lstStyle/>
        <a:p>
          <a:endParaRPr lang="en-US"/>
        </a:p>
      </dgm:t>
    </dgm:pt>
    <dgm:pt modelId="{ED6E0F3B-77ED-401E-A336-E3A0AFC5FDFC}">
      <dgm:prSet custT="1"/>
      <dgm:spPr>
        <a:solidFill>
          <a:srgbClr val="008080"/>
        </a:solidFill>
      </dgm:spPr>
      <dgm:t>
        <a:bodyPr/>
        <a:lstStyle/>
        <a:p>
          <a:pPr algn="ctr"/>
          <a:r>
            <a:rPr lang="en-US" sz="1600" b="1" dirty="0"/>
            <a:t>Source:</a:t>
          </a:r>
          <a:r>
            <a:rPr lang="en-US" sz="1600" dirty="0"/>
            <a:t> </a:t>
          </a:r>
          <a:r>
            <a:rPr lang="en-US" sz="1600" b="1" dirty="0"/>
            <a:t>APIs</a:t>
          </a:r>
        </a:p>
      </dgm:t>
    </dgm:pt>
    <dgm:pt modelId="{7D91A064-DB0B-41AF-B911-12D0F3F0FA49}" type="parTrans" cxnId="{31D717E2-98D3-42BE-BF39-862B15513036}">
      <dgm:prSet/>
      <dgm:spPr/>
      <dgm:t>
        <a:bodyPr/>
        <a:lstStyle/>
        <a:p>
          <a:endParaRPr lang="en-US"/>
        </a:p>
      </dgm:t>
    </dgm:pt>
    <dgm:pt modelId="{2354D8D6-5728-41B1-88EE-36C6231D59F4}" type="sibTrans" cxnId="{31D717E2-98D3-42BE-BF39-862B15513036}">
      <dgm:prSet/>
      <dgm:spPr/>
      <dgm:t>
        <a:bodyPr/>
        <a:lstStyle/>
        <a:p>
          <a:endParaRPr lang="en-US"/>
        </a:p>
      </dgm:t>
    </dgm:pt>
    <dgm:pt modelId="{789DDD86-78A8-48E5-ABB6-EF47CFA234B9}">
      <dgm:prSet custT="1"/>
      <dgm:spPr>
        <a:solidFill>
          <a:srgbClr val="008080"/>
        </a:solidFill>
      </dgm:spPr>
      <dgm:t>
        <a:bodyPr/>
        <a:lstStyle/>
        <a:p>
          <a:pPr algn="l"/>
          <a:r>
            <a:rPr lang="en-US" sz="1600" dirty="0"/>
            <a:t>Coinbase</a:t>
          </a:r>
        </a:p>
      </dgm:t>
    </dgm:pt>
    <dgm:pt modelId="{103556CB-C689-484D-BFA9-EA0E29419234}" type="parTrans" cxnId="{720C23EB-20F5-4600-96D6-630FA14FEB5C}">
      <dgm:prSet/>
      <dgm:spPr/>
      <dgm:t>
        <a:bodyPr/>
        <a:lstStyle/>
        <a:p>
          <a:endParaRPr lang="en-US"/>
        </a:p>
      </dgm:t>
    </dgm:pt>
    <dgm:pt modelId="{9E89C197-B55B-4E0F-A4C2-F044A7EC074A}" type="sibTrans" cxnId="{720C23EB-20F5-4600-96D6-630FA14FEB5C}">
      <dgm:prSet/>
      <dgm:spPr/>
      <dgm:t>
        <a:bodyPr/>
        <a:lstStyle/>
        <a:p>
          <a:endParaRPr lang="en-US"/>
        </a:p>
      </dgm:t>
    </dgm:pt>
    <dgm:pt modelId="{B696615B-EEE3-4C26-8957-1A7A3968CF0F}">
      <dgm:prSet custT="1"/>
      <dgm:spPr>
        <a:solidFill>
          <a:srgbClr val="008080"/>
        </a:solidFill>
      </dgm:spPr>
      <dgm:t>
        <a:bodyPr/>
        <a:lstStyle/>
        <a:p>
          <a:pPr algn="l"/>
          <a:r>
            <a:rPr lang="en-US" sz="1600" dirty="0"/>
            <a:t>Yahoo Finance</a:t>
          </a:r>
        </a:p>
      </dgm:t>
    </dgm:pt>
    <dgm:pt modelId="{E4C2EDEA-9D6D-4EEF-9EBA-5A2995FA8771}" type="parTrans" cxnId="{1F2653B2-3E5F-4E31-A5D0-2C8A9AA7F5DB}">
      <dgm:prSet/>
      <dgm:spPr/>
      <dgm:t>
        <a:bodyPr/>
        <a:lstStyle/>
        <a:p>
          <a:endParaRPr lang="en-US"/>
        </a:p>
      </dgm:t>
    </dgm:pt>
    <dgm:pt modelId="{D29C109A-AE30-43E0-83F9-2EF8960D578D}" type="sibTrans" cxnId="{1F2653B2-3E5F-4E31-A5D0-2C8A9AA7F5DB}">
      <dgm:prSet/>
      <dgm:spPr/>
      <dgm:t>
        <a:bodyPr/>
        <a:lstStyle/>
        <a:p>
          <a:endParaRPr lang="en-US"/>
        </a:p>
      </dgm:t>
    </dgm:pt>
    <dgm:pt modelId="{53C954AE-C3DC-4474-88FB-83044FB59743}">
      <dgm:prSet custT="1"/>
      <dgm:spPr>
        <a:solidFill>
          <a:srgbClr val="008080"/>
        </a:solidFill>
      </dgm:spPr>
      <dgm:t>
        <a:bodyPr/>
        <a:lstStyle/>
        <a:p>
          <a:pPr algn="ctr"/>
          <a:r>
            <a:rPr lang="en-US" sz="1600" b="1" dirty="0"/>
            <a:t>Overarching Goal</a:t>
          </a:r>
          <a:r>
            <a:rPr lang="en-US" sz="1600" dirty="0"/>
            <a:t>:</a:t>
          </a:r>
        </a:p>
        <a:p>
          <a:pPr algn="ctr"/>
          <a:r>
            <a:rPr lang="en-US" sz="1600" dirty="0"/>
            <a:t>Analysis Of</a:t>
          </a:r>
        </a:p>
        <a:p>
          <a:pPr algn="ctr"/>
          <a:r>
            <a:rPr lang="en-US" sz="1600" dirty="0"/>
            <a:t> 3 Major Cryptocurrencies </a:t>
          </a:r>
        </a:p>
      </dgm:t>
    </dgm:pt>
    <dgm:pt modelId="{FD9E7BDC-655B-4B24-BA25-1CE964B513FC}" type="parTrans" cxnId="{8FB63CC0-9BD3-4967-8C8F-87EB99EBBBCD}">
      <dgm:prSet/>
      <dgm:spPr/>
      <dgm:t>
        <a:bodyPr/>
        <a:lstStyle/>
        <a:p>
          <a:endParaRPr lang="en-US"/>
        </a:p>
      </dgm:t>
    </dgm:pt>
    <dgm:pt modelId="{3CF4006B-7C3D-42A6-92A2-9236E3A33F0A}" type="sibTrans" cxnId="{8FB63CC0-9BD3-4967-8C8F-87EB99EBBBCD}">
      <dgm:prSet/>
      <dgm:spPr/>
      <dgm:t>
        <a:bodyPr/>
        <a:lstStyle/>
        <a:p>
          <a:endParaRPr lang="en-US"/>
        </a:p>
      </dgm:t>
    </dgm:pt>
    <dgm:pt modelId="{B4C8A8E1-A663-4846-AA64-D11829D37BDB}">
      <dgm:prSet custT="1"/>
      <dgm:spPr>
        <a:solidFill>
          <a:srgbClr val="008080"/>
        </a:solidFill>
      </dgm:spPr>
      <dgm:t>
        <a:bodyPr/>
        <a:lstStyle/>
        <a:p>
          <a:pPr algn="ctr"/>
          <a:r>
            <a:rPr lang="en-US" sz="1600" b="1" dirty="0"/>
            <a:t>Sub-Focus:</a:t>
          </a:r>
        </a:p>
        <a:p>
          <a:pPr algn="l"/>
          <a:r>
            <a:rPr lang="en-US" sz="1600" dirty="0"/>
            <a:t>Comparison Analysis</a:t>
          </a:r>
        </a:p>
        <a:p>
          <a:pPr algn="l"/>
          <a:r>
            <a:rPr lang="en-US" sz="1600" dirty="0"/>
            <a:t>ID Market Trend </a:t>
          </a:r>
        </a:p>
        <a:p>
          <a:pPr algn="l"/>
          <a:r>
            <a:rPr lang="en-US" sz="1600" dirty="0"/>
            <a:t>High &amp; Lows</a:t>
          </a:r>
        </a:p>
        <a:p>
          <a:pPr algn="l"/>
          <a:r>
            <a:rPr lang="en-US" sz="1600" dirty="0"/>
            <a:t>Forecasting </a:t>
          </a:r>
        </a:p>
        <a:p>
          <a:pPr algn="l"/>
          <a:endParaRPr lang="en-US" sz="1600" dirty="0"/>
        </a:p>
      </dgm:t>
    </dgm:pt>
    <dgm:pt modelId="{77285F09-AB52-4AB8-98FC-254261263265}" type="parTrans" cxnId="{3EC4A323-0ABA-4F79-A10F-3C8341B92F0D}">
      <dgm:prSet/>
      <dgm:spPr/>
      <dgm:t>
        <a:bodyPr/>
        <a:lstStyle/>
        <a:p>
          <a:endParaRPr lang="en-US"/>
        </a:p>
      </dgm:t>
    </dgm:pt>
    <dgm:pt modelId="{902BA52F-1B3A-47B5-8A6D-DDAB0C8648DF}" type="sibTrans" cxnId="{3EC4A323-0ABA-4F79-A10F-3C8341B92F0D}">
      <dgm:prSet/>
      <dgm:spPr/>
      <dgm:t>
        <a:bodyPr/>
        <a:lstStyle/>
        <a:p>
          <a:endParaRPr lang="en-US"/>
        </a:p>
      </dgm:t>
    </dgm:pt>
    <dgm:pt modelId="{C3575B13-F120-468A-86D1-762A594526FE}">
      <dgm:prSet custT="1"/>
      <dgm:spPr>
        <a:solidFill>
          <a:srgbClr val="008080"/>
        </a:solidFill>
      </dgm:spPr>
      <dgm:t>
        <a:bodyPr/>
        <a:lstStyle/>
        <a:p>
          <a:pPr algn="l"/>
          <a:r>
            <a:rPr lang="en-US" sz="1600" dirty="0"/>
            <a:t>Token Metrics/success</a:t>
          </a:r>
        </a:p>
      </dgm:t>
    </dgm:pt>
    <dgm:pt modelId="{2758E58C-5019-4B94-A852-33CD22A20EF5}" type="parTrans" cxnId="{9C4DC2E4-09A6-423F-8F94-A8DFCAF8EA72}">
      <dgm:prSet/>
      <dgm:spPr/>
      <dgm:t>
        <a:bodyPr/>
        <a:lstStyle/>
        <a:p>
          <a:endParaRPr lang="en-US"/>
        </a:p>
      </dgm:t>
    </dgm:pt>
    <dgm:pt modelId="{9D0E9CA2-016D-47D8-AFA5-B6731A6C332A}" type="sibTrans" cxnId="{9C4DC2E4-09A6-423F-8F94-A8DFCAF8EA72}">
      <dgm:prSet/>
      <dgm:spPr/>
      <dgm:t>
        <a:bodyPr/>
        <a:lstStyle/>
        <a:p>
          <a:endParaRPr lang="en-US"/>
        </a:p>
      </dgm:t>
    </dgm:pt>
    <dgm:pt modelId="{67D20477-63F2-4C01-9C46-4A838A22B76A}" type="pres">
      <dgm:prSet presAssocID="{D743FEB0-5DB6-4D9A-8AA3-2AF7DB2BA0C0}" presName="diagram" presStyleCnt="0">
        <dgm:presLayoutVars>
          <dgm:dir/>
          <dgm:resizeHandles val="exact"/>
        </dgm:presLayoutVars>
      </dgm:prSet>
      <dgm:spPr/>
    </dgm:pt>
    <dgm:pt modelId="{B538F781-0785-417A-A9A5-D23E556B9EB7}" type="pres">
      <dgm:prSet presAssocID="{2E3A4131-028A-4E45-A343-746141C71C4E}" presName="node" presStyleLbl="node1" presStyleIdx="0" presStyleCnt="6" custLinFactNeighborX="-1485" custLinFactNeighborY="-243">
        <dgm:presLayoutVars>
          <dgm:bulletEnabled val="1"/>
        </dgm:presLayoutVars>
      </dgm:prSet>
      <dgm:spPr/>
    </dgm:pt>
    <dgm:pt modelId="{82A38B0F-3780-48ED-B24F-21A7A0629728}" type="pres">
      <dgm:prSet presAssocID="{43E682DD-0E41-408B-917E-2B4693290CCE}" presName="sibTrans" presStyleCnt="0"/>
      <dgm:spPr/>
    </dgm:pt>
    <dgm:pt modelId="{F2303911-8018-4714-B5E0-C48EB9C32CDD}" type="pres">
      <dgm:prSet presAssocID="{CD4A40C1-E69B-4100-B9DA-1E5AAF2ED79E}" presName="node" presStyleLbl="node1" presStyleIdx="1" presStyleCnt="6" custLinFactNeighborX="-1485" custLinFactNeighborY="-243">
        <dgm:presLayoutVars>
          <dgm:bulletEnabled val="1"/>
        </dgm:presLayoutVars>
      </dgm:prSet>
      <dgm:spPr/>
    </dgm:pt>
    <dgm:pt modelId="{B900435C-74D8-4D30-B62C-A3AB6BB3337A}" type="pres">
      <dgm:prSet presAssocID="{4A5AB9B9-9288-499B-9C35-6E9AC5932BA4}" presName="sibTrans" presStyleCnt="0"/>
      <dgm:spPr/>
    </dgm:pt>
    <dgm:pt modelId="{3CFF0939-332C-4EF3-A308-602F11F56857}" type="pres">
      <dgm:prSet presAssocID="{A4A11805-5A5F-4E0C-83D2-E6A4698E219B}" presName="node" presStyleLbl="node1" presStyleIdx="2" presStyleCnt="6" custLinFactNeighborX="-1485" custLinFactNeighborY="-243">
        <dgm:presLayoutVars>
          <dgm:bulletEnabled val="1"/>
        </dgm:presLayoutVars>
      </dgm:prSet>
      <dgm:spPr/>
    </dgm:pt>
    <dgm:pt modelId="{E5E94E58-6185-40DF-9C10-6C69BA252DED}" type="pres">
      <dgm:prSet presAssocID="{66F64193-22A7-4A5C-A00B-1AE296398EEC}" presName="sibTrans" presStyleCnt="0"/>
      <dgm:spPr/>
    </dgm:pt>
    <dgm:pt modelId="{526C4785-C63C-47CB-80E4-B5E82B6BEAE3}" type="pres">
      <dgm:prSet presAssocID="{ED6E0F3B-77ED-401E-A336-E3A0AFC5FDFC}" presName="node" presStyleLbl="node1" presStyleIdx="3" presStyleCnt="6" custLinFactNeighborX="-1485" custLinFactNeighborY="-243">
        <dgm:presLayoutVars>
          <dgm:bulletEnabled val="1"/>
        </dgm:presLayoutVars>
      </dgm:prSet>
      <dgm:spPr/>
    </dgm:pt>
    <dgm:pt modelId="{6413023F-BAEB-4729-A937-D9E3C9E409C7}" type="pres">
      <dgm:prSet presAssocID="{2354D8D6-5728-41B1-88EE-36C6231D59F4}" presName="sibTrans" presStyleCnt="0"/>
      <dgm:spPr/>
    </dgm:pt>
    <dgm:pt modelId="{9D30E147-E5B0-4754-A796-E082D33BF966}" type="pres">
      <dgm:prSet presAssocID="{53C954AE-C3DC-4474-88FB-83044FB59743}" presName="node" presStyleLbl="node1" presStyleIdx="4" presStyleCnt="6" custLinFactNeighborX="1760" custLinFactNeighborY="-2824">
        <dgm:presLayoutVars>
          <dgm:bulletEnabled val="1"/>
        </dgm:presLayoutVars>
      </dgm:prSet>
      <dgm:spPr/>
    </dgm:pt>
    <dgm:pt modelId="{204D05A7-2EC5-4C27-9B98-1A3D076E1AF4}" type="pres">
      <dgm:prSet presAssocID="{3CF4006B-7C3D-42A6-92A2-9236E3A33F0A}" presName="sibTrans" presStyleCnt="0"/>
      <dgm:spPr/>
    </dgm:pt>
    <dgm:pt modelId="{0B96250A-4A7C-454B-8BED-F303CBB62A7A}" type="pres">
      <dgm:prSet presAssocID="{B4C8A8E1-A663-4846-AA64-D11829D37BDB}" presName="node" presStyleLbl="node1" presStyleIdx="5" presStyleCnt="6" custLinFactNeighborX="1760" custLinFactNeighborY="-2824">
        <dgm:presLayoutVars>
          <dgm:bulletEnabled val="1"/>
        </dgm:presLayoutVars>
      </dgm:prSet>
      <dgm:spPr/>
    </dgm:pt>
  </dgm:ptLst>
  <dgm:cxnLst>
    <dgm:cxn modelId="{8FA89F14-174B-4CB7-AB03-DA90AC06AE20}" type="presOf" srcId="{B696615B-EEE3-4C26-8957-1A7A3968CF0F}" destId="{526C4785-C63C-47CB-80E4-B5E82B6BEAE3}" srcOrd="0" destOrd="3" presId="urn:microsoft.com/office/officeart/2005/8/layout/default"/>
    <dgm:cxn modelId="{8A6AAC14-E166-4EB7-A8F4-139155F12DA0}" type="presOf" srcId="{C3575B13-F120-468A-86D1-762A594526FE}" destId="{526C4785-C63C-47CB-80E4-B5E82B6BEAE3}" srcOrd="0" destOrd="2" presId="urn:microsoft.com/office/officeart/2005/8/layout/default"/>
    <dgm:cxn modelId="{B8939418-1263-4AD1-B354-B1B27DCDAC99}" type="presOf" srcId="{2E3A4131-028A-4E45-A343-746141C71C4E}" destId="{B538F781-0785-417A-A9A5-D23E556B9EB7}" srcOrd="0" destOrd="0" presId="urn:microsoft.com/office/officeart/2005/8/layout/default"/>
    <dgm:cxn modelId="{3EC4A323-0ABA-4F79-A10F-3C8341B92F0D}" srcId="{D743FEB0-5DB6-4D9A-8AA3-2AF7DB2BA0C0}" destId="{B4C8A8E1-A663-4846-AA64-D11829D37BDB}" srcOrd="5" destOrd="0" parTransId="{77285F09-AB52-4AB8-98FC-254261263265}" sibTransId="{902BA52F-1B3A-47B5-8A6D-DDAB0C8648DF}"/>
    <dgm:cxn modelId="{A4EE1535-7D7F-4538-A05F-86F6EF73AE71}" type="presOf" srcId="{CD4A40C1-E69B-4100-B9DA-1E5AAF2ED79E}" destId="{F2303911-8018-4714-B5E0-C48EB9C32CDD}" srcOrd="0" destOrd="0" presId="urn:microsoft.com/office/officeart/2005/8/layout/default"/>
    <dgm:cxn modelId="{39645C67-950F-4312-BDD5-E39A4AAF4DD5}" type="presOf" srcId="{789DDD86-78A8-48E5-ABB6-EF47CFA234B9}" destId="{526C4785-C63C-47CB-80E4-B5E82B6BEAE3}" srcOrd="0" destOrd="1" presId="urn:microsoft.com/office/officeart/2005/8/layout/default"/>
    <dgm:cxn modelId="{BAA1A469-E076-4754-AD8E-BC3129B5C5DB}" type="presOf" srcId="{D743FEB0-5DB6-4D9A-8AA3-2AF7DB2BA0C0}" destId="{67D20477-63F2-4C01-9C46-4A838A22B76A}" srcOrd="0" destOrd="0" presId="urn:microsoft.com/office/officeart/2005/8/layout/default"/>
    <dgm:cxn modelId="{2D36854B-26AF-414A-9754-506223021389}" type="presOf" srcId="{A4A11805-5A5F-4E0C-83D2-E6A4698E219B}" destId="{3CFF0939-332C-4EF3-A308-602F11F56857}" srcOrd="0" destOrd="0" presId="urn:microsoft.com/office/officeart/2005/8/layout/default"/>
    <dgm:cxn modelId="{B4FDA67A-F4F9-4CD3-874A-314267404567}" type="presOf" srcId="{53C954AE-C3DC-4474-88FB-83044FB59743}" destId="{9D30E147-E5B0-4754-A796-E082D33BF966}" srcOrd="0" destOrd="0" presId="urn:microsoft.com/office/officeart/2005/8/layout/default"/>
    <dgm:cxn modelId="{D04637B2-D8FA-46A5-B289-ADB7971F9D95}" srcId="{D743FEB0-5DB6-4D9A-8AA3-2AF7DB2BA0C0}" destId="{A4A11805-5A5F-4E0C-83D2-E6A4698E219B}" srcOrd="2" destOrd="0" parTransId="{E451D079-4B86-42ED-BD26-94BDB339D429}" sibTransId="{66F64193-22A7-4A5C-A00B-1AE296398EEC}"/>
    <dgm:cxn modelId="{1F2653B2-3E5F-4E31-A5D0-2C8A9AA7F5DB}" srcId="{ED6E0F3B-77ED-401E-A336-E3A0AFC5FDFC}" destId="{B696615B-EEE3-4C26-8957-1A7A3968CF0F}" srcOrd="2" destOrd="0" parTransId="{E4C2EDEA-9D6D-4EEF-9EBA-5A2995FA8771}" sibTransId="{D29C109A-AE30-43E0-83F9-2EF8960D578D}"/>
    <dgm:cxn modelId="{8FB63CC0-9BD3-4967-8C8F-87EB99EBBBCD}" srcId="{D743FEB0-5DB6-4D9A-8AA3-2AF7DB2BA0C0}" destId="{53C954AE-C3DC-4474-88FB-83044FB59743}" srcOrd="4" destOrd="0" parTransId="{FD9E7BDC-655B-4B24-BA25-1CE964B513FC}" sibTransId="{3CF4006B-7C3D-42A6-92A2-9236E3A33F0A}"/>
    <dgm:cxn modelId="{47B7FDD5-FCE3-45F4-83C2-A3F78B332C61}" srcId="{D743FEB0-5DB6-4D9A-8AA3-2AF7DB2BA0C0}" destId="{CD4A40C1-E69B-4100-B9DA-1E5AAF2ED79E}" srcOrd="1" destOrd="0" parTransId="{1E98A219-451A-4941-9F59-C87E1C725BCC}" sibTransId="{4A5AB9B9-9288-499B-9C35-6E9AC5932BA4}"/>
    <dgm:cxn modelId="{90761DDB-2ADF-4661-810A-C6B7DAB4FF80}" type="presOf" srcId="{B4C8A8E1-A663-4846-AA64-D11829D37BDB}" destId="{0B96250A-4A7C-454B-8BED-F303CBB62A7A}" srcOrd="0" destOrd="0" presId="urn:microsoft.com/office/officeart/2005/8/layout/default"/>
    <dgm:cxn modelId="{DE44F4E0-FD4D-44AE-8998-47173C1B09E2}" type="presOf" srcId="{ED6E0F3B-77ED-401E-A336-E3A0AFC5FDFC}" destId="{526C4785-C63C-47CB-80E4-B5E82B6BEAE3}" srcOrd="0" destOrd="0" presId="urn:microsoft.com/office/officeart/2005/8/layout/default"/>
    <dgm:cxn modelId="{31D717E2-98D3-42BE-BF39-862B15513036}" srcId="{D743FEB0-5DB6-4D9A-8AA3-2AF7DB2BA0C0}" destId="{ED6E0F3B-77ED-401E-A336-E3A0AFC5FDFC}" srcOrd="3" destOrd="0" parTransId="{7D91A064-DB0B-41AF-B911-12D0F3F0FA49}" sibTransId="{2354D8D6-5728-41B1-88EE-36C6231D59F4}"/>
    <dgm:cxn modelId="{9C4DC2E4-09A6-423F-8F94-A8DFCAF8EA72}" srcId="{ED6E0F3B-77ED-401E-A336-E3A0AFC5FDFC}" destId="{C3575B13-F120-468A-86D1-762A594526FE}" srcOrd="1" destOrd="0" parTransId="{2758E58C-5019-4B94-A852-33CD22A20EF5}" sibTransId="{9D0E9CA2-016D-47D8-AFA5-B6731A6C332A}"/>
    <dgm:cxn modelId="{720C23EB-20F5-4600-96D6-630FA14FEB5C}" srcId="{ED6E0F3B-77ED-401E-A336-E3A0AFC5FDFC}" destId="{789DDD86-78A8-48E5-ABB6-EF47CFA234B9}" srcOrd="0" destOrd="0" parTransId="{103556CB-C689-484D-BFA9-EA0E29419234}" sibTransId="{9E89C197-B55B-4E0F-A4C2-F044A7EC074A}"/>
    <dgm:cxn modelId="{F24658EC-C131-4C14-AB83-ECC04B6ED833}" srcId="{D743FEB0-5DB6-4D9A-8AA3-2AF7DB2BA0C0}" destId="{2E3A4131-028A-4E45-A343-746141C71C4E}" srcOrd="0" destOrd="0" parTransId="{BADFE847-C0CE-4DC3-9C49-30B561C85B50}" sibTransId="{43E682DD-0E41-408B-917E-2B4693290CCE}"/>
    <dgm:cxn modelId="{99D08970-0F3B-4BBF-B7D5-850660F17C48}" type="presParOf" srcId="{67D20477-63F2-4C01-9C46-4A838A22B76A}" destId="{B538F781-0785-417A-A9A5-D23E556B9EB7}" srcOrd="0" destOrd="0" presId="urn:microsoft.com/office/officeart/2005/8/layout/default"/>
    <dgm:cxn modelId="{8932A682-3554-4DC9-98D5-8ADA8DD269B1}" type="presParOf" srcId="{67D20477-63F2-4C01-9C46-4A838A22B76A}" destId="{82A38B0F-3780-48ED-B24F-21A7A0629728}" srcOrd="1" destOrd="0" presId="urn:microsoft.com/office/officeart/2005/8/layout/default"/>
    <dgm:cxn modelId="{7DB7E8C1-9563-4522-BC02-14CAA3E8A0F4}" type="presParOf" srcId="{67D20477-63F2-4C01-9C46-4A838A22B76A}" destId="{F2303911-8018-4714-B5E0-C48EB9C32CDD}" srcOrd="2" destOrd="0" presId="urn:microsoft.com/office/officeart/2005/8/layout/default"/>
    <dgm:cxn modelId="{6DF2DABD-69D6-430A-975E-EC20B0042381}" type="presParOf" srcId="{67D20477-63F2-4C01-9C46-4A838A22B76A}" destId="{B900435C-74D8-4D30-B62C-A3AB6BB3337A}" srcOrd="3" destOrd="0" presId="urn:microsoft.com/office/officeart/2005/8/layout/default"/>
    <dgm:cxn modelId="{2B3CD78E-FFF5-4AAA-A425-D92E8BC775DC}" type="presParOf" srcId="{67D20477-63F2-4C01-9C46-4A838A22B76A}" destId="{3CFF0939-332C-4EF3-A308-602F11F56857}" srcOrd="4" destOrd="0" presId="urn:microsoft.com/office/officeart/2005/8/layout/default"/>
    <dgm:cxn modelId="{79E4F3F4-CA36-4802-98CC-977D32DED7A1}" type="presParOf" srcId="{67D20477-63F2-4C01-9C46-4A838A22B76A}" destId="{E5E94E58-6185-40DF-9C10-6C69BA252DED}" srcOrd="5" destOrd="0" presId="urn:microsoft.com/office/officeart/2005/8/layout/default"/>
    <dgm:cxn modelId="{8B4A073F-BAFF-4735-B180-97FEA46EF19C}" type="presParOf" srcId="{67D20477-63F2-4C01-9C46-4A838A22B76A}" destId="{526C4785-C63C-47CB-80E4-B5E82B6BEAE3}" srcOrd="6" destOrd="0" presId="urn:microsoft.com/office/officeart/2005/8/layout/default"/>
    <dgm:cxn modelId="{CE5A30C3-85BF-4A83-AA09-56F4B252361A}" type="presParOf" srcId="{67D20477-63F2-4C01-9C46-4A838A22B76A}" destId="{6413023F-BAEB-4729-A937-D9E3C9E409C7}" srcOrd="7" destOrd="0" presId="urn:microsoft.com/office/officeart/2005/8/layout/default"/>
    <dgm:cxn modelId="{B8775746-EB06-4980-B1AE-1FF8942D6C46}" type="presParOf" srcId="{67D20477-63F2-4C01-9C46-4A838A22B76A}" destId="{9D30E147-E5B0-4754-A796-E082D33BF966}" srcOrd="8" destOrd="0" presId="urn:microsoft.com/office/officeart/2005/8/layout/default"/>
    <dgm:cxn modelId="{AF2C64EC-BFC2-4F57-97B5-6B414EF099D9}" type="presParOf" srcId="{67D20477-63F2-4C01-9C46-4A838A22B76A}" destId="{204D05A7-2EC5-4C27-9B98-1A3D076E1AF4}" srcOrd="9" destOrd="0" presId="urn:microsoft.com/office/officeart/2005/8/layout/default"/>
    <dgm:cxn modelId="{4AA4449B-657F-41A2-BD2F-A803B8A12C43}" type="presParOf" srcId="{67D20477-63F2-4C01-9C46-4A838A22B76A}" destId="{0B96250A-4A7C-454B-8BED-F303CBB62A7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000001-B7C3-44DE-A39D-78D7C146E0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2B9A73F-327C-42E1-A116-CD881F7C3F83}">
      <dgm:prSet/>
      <dgm:spPr>
        <a:solidFill>
          <a:srgbClr val="008080"/>
        </a:solidFill>
      </dgm:spPr>
      <dgm:t>
        <a:bodyPr/>
        <a:lstStyle/>
        <a:p>
          <a:r>
            <a:rPr lang="en-US" b="1" dirty="0"/>
            <a:t>Cryptocurrency, currency in digital form that is not overseen by a central authority.</a:t>
          </a:r>
          <a:r>
            <a:rPr lang="en-US" b="1" baseline="30000" dirty="0"/>
            <a:t>1 </a:t>
          </a:r>
          <a:endParaRPr lang="en-US" b="1" dirty="0"/>
        </a:p>
      </dgm:t>
    </dgm:pt>
    <dgm:pt modelId="{B3D3DB89-3D1E-41ED-B386-0FF180EBAD1B}" type="parTrans" cxnId="{E99612C3-15F6-40CB-AFFE-2BE1E5A87E95}">
      <dgm:prSet/>
      <dgm:spPr/>
      <dgm:t>
        <a:bodyPr/>
        <a:lstStyle/>
        <a:p>
          <a:endParaRPr lang="en-US"/>
        </a:p>
      </dgm:t>
    </dgm:pt>
    <dgm:pt modelId="{F5406B8F-B64B-414A-9212-51B1413F47A0}" type="sibTrans" cxnId="{E99612C3-15F6-40CB-AFFE-2BE1E5A87E95}">
      <dgm:prSet/>
      <dgm:spPr/>
      <dgm:t>
        <a:bodyPr/>
        <a:lstStyle/>
        <a:p>
          <a:endParaRPr lang="en-US"/>
        </a:p>
      </dgm:t>
    </dgm:pt>
    <dgm:pt modelId="{615DB133-D1F0-4FB9-95DE-705E87813A65}">
      <dgm:prSet/>
      <dgm:spPr>
        <a:solidFill>
          <a:srgbClr val="008080"/>
        </a:solidFill>
      </dgm:spPr>
      <dgm:t>
        <a:bodyPr/>
        <a:lstStyle/>
        <a:p>
          <a:r>
            <a:rPr lang="en-US" b="1"/>
            <a:t>Operate in a decentralized manner </a:t>
          </a:r>
        </a:p>
      </dgm:t>
    </dgm:pt>
    <dgm:pt modelId="{8FAD4641-354B-40C5-9ED6-815842EFA975}" type="parTrans" cxnId="{CCC1F933-DA27-4550-B809-CEF09681D408}">
      <dgm:prSet/>
      <dgm:spPr/>
      <dgm:t>
        <a:bodyPr/>
        <a:lstStyle/>
        <a:p>
          <a:endParaRPr lang="en-US"/>
        </a:p>
      </dgm:t>
    </dgm:pt>
    <dgm:pt modelId="{D0068F1A-9C7E-4007-BDB2-4415F34C054B}" type="sibTrans" cxnId="{CCC1F933-DA27-4550-B809-CEF09681D408}">
      <dgm:prSet/>
      <dgm:spPr/>
      <dgm:t>
        <a:bodyPr/>
        <a:lstStyle/>
        <a:p>
          <a:endParaRPr lang="en-US"/>
        </a:p>
      </dgm:t>
    </dgm:pt>
    <dgm:pt modelId="{136EB4B8-13ED-4A67-81E9-1969607569D7}">
      <dgm:prSet/>
      <dgm:spPr>
        <a:solidFill>
          <a:srgbClr val="008080"/>
        </a:solidFill>
      </dgm:spPr>
      <dgm:t>
        <a:bodyPr/>
        <a:lstStyle/>
        <a:p>
          <a:r>
            <a:rPr lang="en-US" b="1"/>
            <a:t>Not subject to traditional fiscal year </a:t>
          </a:r>
        </a:p>
      </dgm:t>
    </dgm:pt>
    <dgm:pt modelId="{39A3CFA9-E944-4426-9029-E2BA8F0F6360}" type="parTrans" cxnId="{1D7E72AD-212E-4BD5-BC24-C8ADB56A0B29}">
      <dgm:prSet/>
      <dgm:spPr/>
      <dgm:t>
        <a:bodyPr/>
        <a:lstStyle/>
        <a:p>
          <a:endParaRPr lang="en-US"/>
        </a:p>
      </dgm:t>
    </dgm:pt>
    <dgm:pt modelId="{06B09739-DDE6-45BD-9EA4-FD13D58740DF}" type="sibTrans" cxnId="{1D7E72AD-212E-4BD5-BC24-C8ADB56A0B29}">
      <dgm:prSet/>
      <dgm:spPr/>
      <dgm:t>
        <a:bodyPr/>
        <a:lstStyle/>
        <a:p>
          <a:endParaRPr lang="en-US"/>
        </a:p>
      </dgm:t>
    </dgm:pt>
    <dgm:pt modelId="{C8B7CF06-399B-4686-B65F-D02F0ADEECD9}">
      <dgm:prSet/>
      <dgm:spPr>
        <a:solidFill>
          <a:srgbClr val="008080"/>
        </a:solidFill>
      </dgm:spPr>
      <dgm:t>
        <a:bodyPr/>
        <a:lstStyle/>
        <a:p>
          <a:r>
            <a:rPr lang="en-US" b="1" dirty="0"/>
            <a:t>Three most popular: Bitcoin, Dogecoin, and Ethereum. </a:t>
          </a:r>
        </a:p>
      </dgm:t>
    </dgm:pt>
    <dgm:pt modelId="{679A0404-F283-4C86-9A37-041438E9A765}" type="parTrans" cxnId="{184E43D2-42E0-49F9-BDB6-CAF9CF0CD8EE}">
      <dgm:prSet/>
      <dgm:spPr/>
      <dgm:t>
        <a:bodyPr/>
        <a:lstStyle/>
        <a:p>
          <a:endParaRPr lang="en-US"/>
        </a:p>
      </dgm:t>
    </dgm:pt>
    <dgm:pt modelId="{A99CE86D-444F-48D3-B4D3-985C9B6E035A}" type="sibTrans" cxnId="{184E43D2-42E0-49F9-BDB6-CAF9CF0CD8EE}">
      <dgm:prSet/>
      <dgm:spPr/>
      <dgm:t>
        <a:bodyPr/>
        <a:lstStyle/>
        <a:p>
          <a:endParaRPr lang="en-US"/>
        </a:p>
      </dgm:t>
    </dgm:pt>
    <dgm:pt modelId="{759CA6E7-434B-4C4A-BE81-88966A096327}" type="pres">
      <dgm:prSet presAssocID="{2E000001-B7C3-44DE-A39D-78D7C146E002}" presName="Name0" presStyleCnt="0">
        <dgm:presLayoutVars>
          <dgm:dir/>
          <dgm:animLvl val="lvl"/>
          <dgm:resizeHandles val="exact"/>
        </dgm:presLayoutVars>
      </dgm:prSet>
      <dgm:spPr/>
    </dgm:pt>
    <dgm:pt modelId="{93ECF718-AADE-4AC3-893F-674CFD749BFD}" type="pres">
      <dgm:prSet presAssocID="{02B9A73F-327C-42E1-A116-CD881F7C3F83}" presName="linNode" presStyleCnt="0"/>
      <dgm:spPr/>
    </dgm:pt>
    <dgm:pt modelId="{F4DE2525-E69B-4FC1-8F7C-0A107EB9CA8C}" type="pres">
      <dgm:prSet presAssocID="{02B9A73F-327C-42E1-A116-CD881F7C3F83}" presName="parentText" presStyleLbl="node1" presStyleIdx="0" presStyleCnt="4">
        <dgm:presLayoutVars>
          <dgm:chMax val="1"/>
          <dgm:bulletEnabled val="1"/>
        </dgm:presLayoutVars>
      </dgm:prSet>
      <dgm:spPr/>
    </dgm:pt>
    <dgm:pt modelId="{72B650F5-17AF-41ED-BE2B-E48359719358}" type="pres">
      <dgm:prSet presAssocID="{F5406B8F-B64B-414A-9212-51B1413F47A0}" presName="sp" presStyleCnt="0"/>
      <dgm:spPr/>
    </dgm:pt>
    <dgm:pt modelId="{75FC3BD5-FA1C-41EE-A223-FD48DB3C3374}" type="pres">
      <dgm:prSet presAssocID="{615DB133-D1F0-4FB9-95DE-705E87813A65}" presName="linNode" presStyleCnt="0"/>
      <dgm:spPr/>
    </dgm:pt>
    <dgm:pt modelId="{7974D189-7C60-45D0-A9E5-178EB88BD983}" type="pres">
      <dgm:prSet presAssocID="{615DB133-D1F0-4FB9-95DE-705E87813A65}" presName="parentText" presStyleLbl="node1" presStyleIdx="1" presStyleCnt="4">
        <dgm:presLayoutVars>
          <dgm:chMax val="1"/>
          <dgm:bulletEnabled val="1"/>
        </dgm:presLayoutVars>
      </dgm:prSet>
      <dgm:spPr/>
    </dgm:pt>
    <dgm:pt modelId="{D5111EB5-8804-4F7D-8746-108258915F9D}" type="pres">
      <dgm:prSet presAssocID="{D0068F1A-9C7E-4007-BDB2-4415F34C054B}" presName="sp" presStyleCnt="0"/>
      <dgm:spPr/>
    </dgm:pt>
    <dgm:pt modelId="{3508CAB7-499F-47DE-92B9-CAD116C060EE}" type="pres">
      <dgm:prSet presAssocID="{136EB4B8-13ED-4A67-81E9-1969607569D7}" presName="linNode" presStyleCnt="0"/>
      <dgm:spPr/>
    </dgm:pt>
    <dgm:pt modelId="{FF4FAEB4-57A6-4C1C-A5E5-7F36833E4DD1}" type="pres">
      <dgm:prSet presAssocID="{136EB4B8-13ED-4A67-81E9-1969607569D7}" presName="parentText" presStyleLbl="node1" presStyleIdx="2" presStyleCnt="4">
        <dgm:presLayoutVars>
          <dgm:chMax val="1"/>
          <dgm:bulletEnabled val="1"/>
        </dgm:presLayoutVars>
      </dgm:prSet>
      <dgm:spPr/>
    </dgm:pt>
    <dgm:pt modelId="{7CC09845-083B-4161-915D-169393035957}" type="pres">
      <dgm:prSet presAssocID="{06B09739-DDE6-45BD-9EA4-FD13D58740DF}" presName="sp" presStyleCnt="0"/>
      <dgm:spPr/>
    </dgm:pt>
    <dgm:pt modelId="{01A1FA7A-5B6F-4177-BD11-0B94DD151EA2}" type="pres">
      <dgm:prSet presAssocID="{C8B7CF06-399B-4686-B65F-D02F0ADEECD9}" presName="linNode" presStyleCnt="0"/>
      <dgm:spPr/>
    </dgm:pt>
    <dgm:pt modelId="{4677A8CF-1C71-4D17-B315-5F9F4BD061D3}" type="pres">
      <dgm:prSet presAssocID="{C8B7CF06-399B-4686-B65F-D02F0ADEECD9}" presName="parentText" presStyleLbl="node1" presStyleIdx="3" presStyleCnt="4">
        <dgm:presLayoutVars>
          <dgm:chMax val="1"/>
          <dgm:bulletEnabled val="1"/>
        </dgm:presLayoutVars>
      </dgm:prSet>
      <dgm:spPr/>
    </dgm:pt>
  </dgm:ptLst>
  <dgm:cxnLst>
    <dgm:cxn modelId="{3CCEC119-0326-4621-9678-E1870C359C1F}" type="presOf" srcId="{C8B7CF06-399B-4686-B65F-D02F0ADEECD9}" destId="{4677A8CF-1C71-4D17-B315-5F9F4BD061D3}" srcOrd="0" destOrd="0" presId="urn:microsoft.com/office/officeart/2005/8/layout/vList5"/>
    <dgm:cxn modelId="{CCC1F933-DA27-4550-B809-CEF09681D408}" srcId="{2E000001-B7C3-44DE-A39D-78D7C146E002}" destId="{615DB133-D1F0-4FB9-95DE-705E87813A65}" srcOrd="1" destOrd="0" parTransId="{8FAD4641-354B-40C5-9ED6-815842EFA975}" sibTransId="{D0068F1A-9C7E-4007-BDB2-4415F34C054B}"/>
    <dgm:cxn modelId="{25EA6A62-C6EC-4516-B3C1-3680833F2789}" type="presOf" srcId="{02B9A73F-327C-42E1-A116-CD881F7C3F83}" destId="{F4DE2525-E69B-4FC1-8F7C-0A107EB9CA8C}" srcOrd="0" destOrd="0" presId="urn:microsoft.com/office/officeart/2005/8/layout/vList5"/>
    <dgm:cxn modelId="{EC922AA5-BFA0-4501-A667-388EBDBEFC18}" type="presOf" srcId="{136EB4B8-13ED-4A67-81E9-1969607569D7}" destId="{FF4FAEB4-57A6-4C1C-A5E5-7F36833E4DD1}" srcOrd="0" destOrd="0" presId="urn:microsoft.com/office/officeart/2005/8/layout/vList5"/>
    <dgm:cxn modelId="{1D7E72AD-212E-4BD5-BC24-C8ADB56A0B29}" srcId="{2E000001-B7C3-44DE-A39D-78D7C146E002}" destId="{136EB4B8-13ED-4A67-81E9-1969607569D7}" srcOrd="2" destOrd="0" parTransId="{39A3CFA9-E944-4426-9029-E2BA8F0F6360}" sibTransId="{06B09739-DDE6-45BD-9EA4-FD13D58740DF}"/>
    <dgm:cxn modelId="{E99612C3-15F6-40CB-AFFE-2BE1E5A87E95}" srcId="{2E000001-B7C3-44DE-A39D-78D7C146E002}" destId="{02B9A73F-327C-42E1-A116-CD881F7C3F83}" srcOrd="0" destOrd="0" parTransId="{B3D3DB89-3D1E-41ED-B386-0FF180EBAD1B}" sibTransId="{F5406B8F-B64B-414A-9212-51B1413F47A0}"/>
    <dgm:cxn modelId="{184E43D2-42E0-49F9-BDB6-CAF9CF0CD8EE}" srcId="{2E000001-B7C3-44DE-A39D-78D7C146E002}" destId="{C8B7CF06-399B-4686-B65F-D02F0ADEECD9}" srcOrd="3" destOrd="0" parTransId="{679A0404-F283-4C86-9A37-041438E9A765}" sibTransId="{A99CE86D-444F-48D3-B4D3-985C9B6E035A}"/>
    <dgm:cxn modelId="{5E408AD9-7593-47CE-AAB2-6E29609B8487}" type="presOf" srcId="{615DB133-D1F0-4FB9-95DE-705E87813A65}" destId="{7974D189-7C60-45D0-A9E5-178EB88BD983}" srcOrd="0" destOrd="0" presId="urn:microsoft.com/office/officeart/2005/8/layout/vList5"/>
    <dgm:cxn modelId="{945C4BFD-A9BB-41DA-B84B-98B83C57531C}" type="presOf" srcId="{2E000001-B7C3-44DE-A39D-78D7C146E002}" destId="{759CA6E7-434B-4C4A-BE81-88966A096327}" srcOrd="0" destOrd="0" presId="urn:microsoft.com/office/officeart/2005/8/layout/vList5"/>
    <dgm:cxn modelId="{DE5A1DDC-967B-417B-A215-5679EC7A51CA}" type="presParOf" srcId="{759CA6E7-434B-4C4A-BE81-88966A096327}" destId="{93ECF718-AADE-4AC3-893F-674CFD749BFD}" srcOrd="0" destOrd="0" presId="urn:microsoft.com/office/officeart/2005/8/layout/vList5"/>
    <dgm:cxn modelId="{160651D3-B6D9-4808-B44D-DA277E038792}" type="presParOf" srcId="{93ECF718-AADE-4AC3-893F-674CFD749BFD}" destId="{F4DE2525-E69B-4FC1-8F7C-0A107EB9CA8C}" srcOrd="0" destOrd="0" presId="urn:microsoft.com/office/officeart/2005/8/layout/vList5"/>
    <dgm:cxn modelId="{5326D909-8A37-4713-978C-DE8299939641}" type="presParOf" srcId="{759CA6E7-434B-4C4A-BE81-88966A096327}" destId="{72B650F5-17AF-41ED-BE2B-E48359719358}" srcOrd="1" destOrd="0" presId="urn:microsoft.com/office/officeart/2005/8/layout/vList5"/>
    <dgm:cxn modelId="{06DC533C-9D57-4FC0-94DE-4190002C37B4}" type="presParOf" srcId="{759CA6E7-434B-4C4A-BE81-88966A096327}" destId="{75FC3BD5-FA1C-41EE-A223-FD48DB3C3374}" srcOrd="2" destOrd="0" presId="urn:microsoft.com/office/officeart/2005/8/layout/vList5"/>
    <dgm:cxn modelId="{E76137A7-5953-453D-8285-DB36873D0E68}" type="presParOf" srcId="{75FC3BD5-FA1C-41EE-A223-FD48DB3C3374}" destId="{7974D189-7C60-45D0-A9E5-178EB88BD983}" srcOrd="0" destOrd="0" presId="urn:microsoft.com/office/officeart/2005/8/layout/vList5"/>
    <dgm:cxn modelId="{026140AC-3E21-4A30-90DE-FA78A655A9E2}" type="presParOf" srcId="{759CA6E7-434B-4C4A-BE81-88966A096327}" destId="{D5111EB5-8804-4F7D-8746-108258915F9D}" srcOrd="3" destOrd="0" presId="urn:microsoft.com/office/officeart/2005/8/layout/vList5"/>
    <dgm:cxn modelId="{C53CD275-D69B-4494-B25C-F613A32A3481}" type="presParOf" srcId="{759CA6E7-434B-4C4A-BE81-88966A096327}" destId="{3508CAB7-499F-47DE-92B9-CAD116C060EE}" srcOrd="4" destOrd="0" presId="urn:microsoft.com/office/officeart/2005/8/layout/vList5"/>
    <dgm:cxn modelId="{765D8340-7433-4D06-A22B-69A7B59F3960}" type="presParOf" srcId="{3508CAB7-499F-47DE-92B9-CAD116C060EE}" destId="{FF4FAEB4-57A6-4C1C-A5E5-7F36833E4DD1}" srcOrd="0" destOrd="0" presId="urn:microsoft.com/office/officeart/2005/8/layout/vList5"/>
    <dgm:cxn modelId="{F2C6D7CD-F35B-4B88-939D-FCB3EBFFC180}" type="presParOf" srcId="{759CA6E7-434B-4C4A-BE81-88966A096327}" destId="{7CC09845-083B-4161-915D-169393035957}" srcOrd="5" destOrd="0" presId="urn:microsoft.com/office/officeart/2005/8/layout/vList5"/>
    <dgm:cxn modelId="{0F05CAB7-B1F5-4441-B284-6745F51753CC}" type="presParOf" srcId="{759CA6E7-434B-4C4A-BE81-88966A096327}" destId="{01A1FA7A-5B6F-4177-BD11-0B94DD151EA2}" srcOrd="6" destOrd="0" presId="urn:microsoft.com/office/officeart/2005/8/layout/vList5"/>
    <dgm:cxn modelId="{E674B663-6A5E-4223-BACC-F6C0851F9805}" type="presParOf" srcId="{01A1FA7A-5B6F-4177-BD11-0B94DD151EA2}" destId="{4677A8CF-1C71-4D17-B315-5F9F4BD061D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FA572-8A3F-4AA6-A3C5-F2F5372E671B}">
      <dsp:nvSpPr>
        <dsp:cNvPr id="0" name=""/>
        <dsp:cNvSpPr/>
      </dsp:nvSpPr>
      <dsp:spPr>
        <a:xfrm>
          <a:off x="784592" y="0"/>
          <a:ext cx="8892052" cy="5355312"/>
        </a:xfrm>
        <a:prstGeom prst="rightArrow">
          <a:avLst/>
        </a:prstGeom>
        <a:solidFill>
          <a:srgbClr val="C37309"/>
        </a:solidFill>
        <a:ln>
          <a:noFill/>
        </a:ln>
        <a:effectLst/>
      </dsp:spPr>
      <dsp:style>
        <a:lnRef idx="0">
          <a:scrgbClr r="0" g="0" b="0"/>
        </a:lnRef>
        <a:fillRef idx="1">
          <a:scrgbClr r="0" g="0" b="0"/>
        </a:fillRef>
        <a:effectRef idx="0">
          <a:scrgbClr r="0" g="0" b="0"/>
        </a:effectRef>
        <a:fontRef idx="minor"/>
      </dsp:style>
    </dsp:sp>
    <dsp:sp modelId="{0437ABB9-B286-4404-9FED-D6A1228CB158}">
      <dsp:nvSpPr>
        <dsp:cNvPr id="0" name=""/>
        <dsp:cNvSpPr/>
      </dsp:nvSpPr>
      <dsp:spPr>
        <a:xfrm>
          <a:off x="1983"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Proposal</a:t>
          </a:r>
          <a:endParaRPr lang="en-US" sz="1600" kern="1200"/>
        </a:p>
      </dsp:txBody>
      <dsp:txXfrm>
        <a:off x="70218" y="1674828"/>
        <a:ext cx="1261321" cy="2005654"/>
      </dsp:txXfrm>
    </dsp:sp>
    <dsp:sp modelId="{B16C2A8F-CEED-4551-B077-D2045F185F12}">
      <dsp:nvSpPr>
        <dsp:cNvPr id="0" name=""/>
        <dsp:cNvSpPr/>
      </dsp:nvSpPr>
      <dsp:spPr>
        <a:xfrm>
          <a:off x="1568404"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History</a:t>
          </a:r>
          <a:endParaRPr lang="en-US" sz="1600" kern="1200"/>
        </a:p>
      </dsp:txBody>
      <dsp:txXfrm>
        <a:off x="1636639" y="1674828"/>
        <a:ext cx="1261321" cy="2005654"/>
      </dsp:txXfrm>
    </dsp:sp>
    <dsp:sp modelId="{063120B7-23BB-4B07-B156-89A5CA517B2E}">
      <dsp:nvSpPr>
        <dsp:cNvPr id="0" name=""/>
        <dsp:cNvSpPr/>
      </dsp:nvSpPr>
      <dsp:spPr>
        <a:xfrm>
          <a:off x="3078317"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Bitcoin Overview</a:t>
          </a:r>
          <a:endParaRPr lang="en-US" sz="1600" kern="1200"/>
        </a:p>
        <a:p>
          <a:pPr marL="114300" lvl="1" indent="-114300" algn="l" defTabSz="533400">
            <a:lnSpc>
              <a:spcPct val="90000"/>
            </a:lnSpc>
            <a:spcBef>
              <a:spcPct val="0"/>
            </a:spcBef>
            <a:spcAft>
              <a:spcPct val="15000"/>
            </a:spcAft>
            <a:buChar char="•"/>
          </a:pPr>
          <a:r>
            <a:rPr lang="en-US" sz="1200" b="1" kern="1200" dirty="0"/>
            <a:t>Charts</a:t>
          </a:r>
          <a:endParaRPr lang="en-US" sz="1200" kern="1200" dirty="0"/>
        </a:p>
      </dsp:txBody>
      <dsp:txXfrm>
        <a:off x="3146552" y="1674828"/>
        <a:ext cx="1261321" cy="2005654"/>
      </dsp:txXfrm>
    </dsp:sp>
    <dsp:sp modelId="{6633FEB2-F144-4A85-9B9F-E750B326898D}">
      <dsp:nvSpPr>
        <dsp:cNvPr id="0" name=""/>
        <dsp:cNvSpPr/>
      </dsp:nvSpPr>
      <dsp:spPr>
        <a:xfrm>
          <a:off x="4588230"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Dogecoin Overview</a:t>
          </a:r>
          <a:endParaRPr lang="en-US" sz="1600" kern="1200"/>
        </a:p>
        <a:p>
          <a:pPr marL="114300" lvl="1" indent="-114300" algn="l" defTabSz="533400">
            <a:lnSpc>
              <a:spcPct val="90000"/>
            </a:lnSpc>
            <a:spcBef>
              <a:spcPct val="0"/>
            </a:spcBef>
            <a:spcAft>
              <a:spcPct val="15000"/>
            </a:spcAft>
            <a:buChar char="•"/>
          </a:pPr>
          <a:r>
            <a:rPr lang="en-US" sz="1200" b="1" kern="1200"/>
            <a:t>Charts</a:t>
          </a:r>
          <a:endParaRPr lang="en-US" sz="1200" kern="1200"/>
        </a:p>
      </dsp:txBody>
      <dsp:txXfrm>
        <a:off x="4656465" y="1674828"/>
        <a:ext cx="1261321" cy="2005654"/>
      </dsp:txXfrm>
    </dsp:sp>
    <dsp:sp modelId="{99E25662-E72C-4AC7-A494-1EFEF8FFF90C}">
      <dsp:nvSpPr>
        <dsp:cNvPr id="0" name=""/>
        <dsp:cNvSpPr/>
      </dsp:nvSpPr>
      <dsp:spPr>
        <a:xfrm>
          <a:off x="6098144"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Ethereum Overview</a:t>
          </a:r>
          <a:endParaRPr lang="en-US" sz="1600" kern="1200"/>
        </a:p>
        <a:p>
          <a:pPr marL="114300" lvl="1" indent="-114300" algn="l" defTabSz="533400">
            <a:lnSpc>
              <a:spcPct val="90000"/>
            </a:lnSpc>
            <a:spcBef>
              <a:spcPct val="0"/>
            </a:spcBef>
            <a:spcAft>
              <a:spcPct val="15000"/>
            </a:spcAft>
            <a:buChar char="•"/>
          </a:pPr>
          <a:r>
            <a:rPr lang="en-US" sz="1200" b="1" kern="1200"/>
            <a:t>Charts</a:t>
          </a:r>
          <a:endParaRPr lang="en-US" sz="1200" kern="1200"/>
        </a:p>
      </dsp:txBody>
      <dsp:txXfrm>
        <a:off x="6166379" y="1674828"/>
        <a:ext cx="1261321" cy="2005654"/>
      </dsp:txXfrm>
    </dsp:sp>
    <dsp:sp modelId="{24751940-C3CD-434D-9F43-5B65341AFC5A}">
      <dsp:nvSpPr>
        <dsp:cNvPr id="0" name=""/>
        <dsp:cNvSpPr/>
      </dsp:nvSpPr>
      <dsp:spPr>
        <a:xfrm>
          <a:off x="7551549"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Comparative Analysis</a:t>
          </a:r>
          <a:endParaRPr lang="en-US" sz="1600" kern="1200"/>
        </a:p>
        <a:p>
          <a:pPr marL="114300" lvl="1" indent="-114300" algn="l" defTabSz="533400">
            <a:lnSpc>
              <a:spcPct val="90000"/>
            </a:lnSpc>
            <a:spcBef>
              <a:spcPct val="0"/>
            </a:spcBef>
            <a:spcAft>
              <a:spcPct val="15000"/>
            </a:spcAft>
            <a:buChar char="•"/>
          </a:pPr>
          <a:r>
            <a:rPr lang="en-US" sz="1200" b="1" kern="1200"/>
            <a:t>Charts</a:t>
          </a:r>
          <a:endParaRPr lang="en-US" sz="1200" kern="1200"/>
        </a:p>
      </dsp:txBody>
      <dsp:txXfrm>
        <a:off x="7619784" y="1674828"/>
        <a:ext cx="1261321" cy="2005654"/>
      </dsp:txXfrm>
    </dsp:sp>
    <dsp:sp modelId="{E94A4CA8-4FD0-4281-A3EC-83F5B0F6FEB9}">
      <dsp:nvSpPr>
        <dsp:cNvPr id="0" name=""/>
        <dsp:cNvSpPr/>
      </dsp:nvSpPr>
      <dsp:spPr>
        <a:xfrm>
          <a:off x="9061462" y="1606593"/>
          <a:ext cx="1397791" cy="2142124"/>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Conclusion</a:t>
          </a:r>
          <a:endParaRPr lang="en-US" sz="1600" kern="1200"/>
        </a:p>
      </dsp:txBody>
      <dsp:txXfrm>
        <a:off x="9129697" y="1674828"/>
        <a:ext cx="1261321" cy="2005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8F781-0785-417A-A9A5-D23E556B9EB7}">
      <dsp:nvSpPr>
        <dsp:cNvPr id="0" name=""/>
        <dsp:cNvSpPr/>
      </dsp:nvSpPr>
      <dsp:spPr>
        <a:xfrm>
          <a:off x="0" y="886780"/>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Proposal</a:t>
          </a:r>
          <a:r>
            <a:rPr lang="en-US" sz="1600" kern="1200" dirty="0"/>
            <a:t>:  Cryptocurrency Stock Analysis Project</a:t>
          </a:r>
        </a:p>
      </dsp:txBody>
      <dsp:txXfrm>
        <a:off x="0" y="886780"/>
        <a:ext cx="3386824" cy="2032094"/>
      </dsp:txXfrm>
    </dsp:sp>
    <dsp:sp modelId="{F2303911-8018-4714-B5E0-C48EB9C32CDD}">
      <dsp:nvSpPr>
        <dsp:cNvPr id="0" name=""/>
        <dsp:cNvSpPr/>
      </dsp:nvSpPr>
      <dsp:spPr>
        <a:xfrm>
          <a:off x="3675212" y="886780"/>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Project Title: </a:t>
          </a:r>
          <a:r>
            <a:rPr lang="en-US" sz="1600" kern="1200"/>
            <a:t>Bootcamp_Project1_StockAnalysis</a:t>
          </a:r>
        </a:p>
      </dsp:txBody>
      <dsp:txXfrm>
        <a:off x="3675212" y="886780"/>
        <a:ext cx="3386824" cy="2032094"/>
      </dsp:txXfrm>
    </dsp:sp>
    <dsp:sp modelId="{3CFF0939-332C-4EF3-A308-602F11F56857}">
      <dsp:nvSpPr>
        <dsp:cNvPr id="0" name=""/>
        <dsp:cNvSpPr/>
      </dsp:nvSpPr>
      <dsp:spPr>
        <a:xfrm>
          <a:off x="7400719" y="886780"/>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Area: </a:t>
          </a:r>
        </a:p>
        <a:p>
          <a:pPr marL="0" lvl="0" indent="0" algn="ctr" defTabSz="711200">
            <a:lnSpc>
              <a:spcPct val="90000"/>
            </a:lnSpc>
            <a:spcBef>
              <a:spcPct val="0"/>
            </a:spcBef>
            <a:spcAft>
              <a:spcPct val="35000"/>
            </a:spcAft>
            <a:buNone/>
          </a:pPr>
          <a:r>
            <a:rPr lang="en-US" sz="1600" kern="1200" dirty="0"/>
            <a:t>Financial</a:t>
          </a:r>
        </a:p>
      </dsp:txBody>
      <dsp:txXfrm>
        <a:off x="7400719" y="886780"/>
        <a:ext cx="3386824" cy="2032094"/>
      </dsp:txXfrm>
    </dsp:sp>
    <dsp:sp modelId="{526C4785-C63C-47CB-80E4-B5E82B6BEAE3}">
      <dsp:nvSpPr>
        <dsp:cNvPr id="0" name=""/>
        <dsp:cNvSpPr/>
      </dsp:nvSpPr>
      <dsp:spPr>
        <a:xfrm>
          <a:off x="0" y="3257557"/>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Source:</a:t>
          </a:r>
          <a:r>
            <a:rPr lang="en-US" sz="1600" kern="1200" dirty="0"/>
            <a:t> </a:t>
          </a:r>
          <a:r>
            <a:rPr lang="en-US" sz="1600" b="1" kern="1200" dirty="0"/>
            <a:t>APIs</a:t>
          </a:r>
        </a:p>
        <a:p>
          <a:pPr marL="171450" lvl="1" indent="-171450" algn="l" defTabSz="711200">
            <a:lnSpc>
              <a:spcPct val="90000"/>
            </a:lnSpc>
            <a:spcBef>
              <a:spcPct val="0"/>
            </a:spcBef>
            <a:spcAft>
              <a:spcPct val="15000"/>
            </a:spcAft>
            <a:buChar char="•"/>
          </a:pPr>
          <a:r>
            <a:rPr lang="en-US" sz="1600" kern="1200" dirty="0"/>
            <a:t>Coinbase</a:t>
          </a:r>
        </a:p>
        <a:p>
          <a:pPr marL="171450" lvl="1" indent="-171450" algn="l" defTabSz="711200">
            <a:lnSpc>
              <a:spcPct val="90000"/>
            </a:lnSpc>
            <a:spcBef>
              <a:spcPct val="0"/>
            </a:spcBef>
            <a:spcAft>
              <a:spcPct val="15000"/>
            </a:spcAft>
            <a:buChar char="•"/>
          </a:pPr>
          <a:r>
            <a:rPr lang="en-US" sz="1600" kern="1200" dirty="0"/>
            <a:t>Token Metrics/success</a:t>
          </a:r>
        </a:p>
        <a:p>
          <a:pPr marL="171450" lvl="1" indent="-171450" algn="l" defTabSz="711200">
            <a:lnSpc>
              <a:spcPct val="90000"/>
            </a:lnSpc>
            <a:spcBef>
              <a:spcPct val="0"/>
            </a:spcBef>
            <a:spcAft>
              <a:spcPct val="15000"/>
            </a:spcAft>
            <a:buChar char="•"/>
          </a:pPr>
          <a:r>
            <a:rPr lang="en-US" sz="1600" kern="1200" dirty="0"/>
            <a:t>Yahoo Finance</a:t>
          </a:r>
        </a:p>
      </dsp:txBody>
      <dsp:txXfrm>
        <a:off x="0" y="3257557"/>
        <a:ext cx="3386824" cy="2032094"/>
      </dsp:txXfrm>
    </dsp:sp>
    <dsp:sp modelId="{9D30E147-E5B0-4754-A796-E082D33BF966}">
      <dsp:nvSpPr>
        <dsp:cNvPr id="0" name=""/>
        <dsp:cNvSpPr/>
      </dsp:nvSpPr>
      <dsp:spPr>
        <a:xfrm>
          <a:off x="3785115" y="3205109"/>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Overarching Goal</a:t>
          </a:r>
          <a:r>
            <a:rPr lang="en-US" sz="1600" kern="1200" dirty="0"/>
            <a:t>:</a:t>
          </a:r>
        </a:p>
        <a:p>
          <a:pPr marL="0" lvl="0" indent="0" algn="ctr" defTabSz="711200">
            <a:lnSpc>
              <a:spcPct val="90000"/>
            </a:lnSpc>
            <a:spcBef>
              <a:spcPct val="0"/>
            </a:spcBef>
            <a:spcAft>
              <a:spcPct val="35000"/>
            </a:spcAft>
            <a:buNone/>
          </a:pPr>
          <a:r>
            <a:rPr lang="en-US" sz="1600" kern="1200" dirty="0"/>
            <a:t>Analysis Of</a:t>
          </a:r>
        </a:p>
        <a:p>
          <a:pPr marL="0" lvl="0" indent="0" algn="ctr" defTabSz="711200">
            <a:lnSpc>
              <a:spcPct val="90000"/>
            </a:lnSpc>
            <a:spcBef>
              <a:spcPct val="0"/>
            </a:spcBef>
            <a:spcAft>
              <a:spcPct val="35000"/>
            </a:spcAft>
            <a:buNone/>
          </a:pPr>
          <a:r>
            <a:rPr lang="en-US" sz="1600" kern="1200" dirty="0"/>
            <a:t> 3 Major Cryptocurrencies </a:t>
          </a:r>
        </a:p>
      </dsp:txBody>
      <dsp:txXfrm>
        <a:off x="3785115" y="3205109"/>
        <a:ext cx="3386824" cy="2032094"/>
      </dsp:txXfrm>
    </dsp:sp>
    <dsp:sp modelId="{0B96250A-4A7C-454B-8BED-F303CBB62A7A}">
      <dsp:nvSpPr>
        <dsp:cNvPr id="0" name=""/>
        <dsp:cNvSpPr/>
      </dsp:nvSpPr>
      <dsp:spPr>
        <a:xfrm>
          <a:off x="7451014" y="3205109"/>
          <a:ext cx="3386824" cy="2032094"/>
        </a:xfrm>
        <a:prstGeom prst="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Sub-Focus:</a:t>
          </a:r>
        </a:p>
        <a:p>
          <a:pPr marL="0" lvl="0" indent="0" algn="l" defTabSz="711200">
            <a:lnSpc>
              <a:spcPct val="90000"/>
            </a:lnSpc>
            <a:spcBef>
              <a:spcPct val="0"/>
            </a:spcBef>
            <a:spcAft>
              <a:spcPct val="35000"/>
            </a:spcAft>
            <a:buNone/>
          </a:pPr>
          <a:r>
            <a:rPr lang="en-US" sz="1600" kern="1200" dirty="0"/>
            <a:t>Comparison Analysis</a:t>
          </a:r>
        </a:p>
        <a:p>
          <a:pPr marL="0" lvl="0" indent="0" algn="l" defTabSz="711200">
            <a:lnSpc>
              <a:spcPct val="90000"/>
            </a:lnSpc>
            <a:spcBef>
              <a:spcPct val="0"/>
            </a:spcBef>
            <a:spcAft>
              <a:spcPct val="35000"/>
            </a:spcAft>
            <a:buNone/>
          </a:pPr>
          <a:r>
            <a:rPr lang="en-US" sz="1600" kern="1200" dirty="0"/>
            <a:t>ID Market Trend </a:t>
          </a:r>
        </a:p>
        <a:p>
          <a:pPr marL="0" lvl="0" indent="0" algn="l" defTabSz="711200">
            <a:lnSpc>
              <a:spcPct val="90000"/>
            </a:lnSpc>
            <a:spcBef>
              <a:spcPct val="0"/>
            </a:spcBef>
            <a:spcAft>
              <a:spcPct val="35000"/>
            </a:spcAft>
            <a:buNone/>
          </a:pPr>
          <a:r>
            <a:rPr lang="en-US" sz="1600" kern="1200" dirty="0"/>
            <a:t>High &amp; Lows</a:t>
          </a:r>
        </a:p>
        <a:p>
          <a:pPr marL="0" lvl="0" indent="0" algn="l" defTabSz="711200">
            <a:lnSpc>
              <a:spcPct val="90000"/>
            </a:lnSpc>
            <a:spcBef>
              <a:spcPct val="0"/>
            </a:spcBef>
            <a:spcAft>
              <a:spcPct val="35000"/>
            </a:spcAft>
            <a:buNone/>
          </a:pPr>
          <a:r>
            <a:rPr lang="en-US" sz="1600" kern="1200" dirty="0"/>
            <a:t>Forecasting </a:t>
          </a:r>
        </a:p>
        <a:p>
          <a:pPr marL="0" lvl="0" indent="0" algn="l" defTabSz="711200">
            <a:lnSpc>
              <a:spcPct val="90000"/>
            </a:lnSpc>
            <a:spcBef>
              <a:spcPct val="0"/>
            </a:spcBef>
            <a:spcAft>
              <a:spcPct val="35000"/>
            </a:spcAft>
            <a:buNone/>
          </a:pPr>
          <a:endParaRPr lang="en-US" sz="1600" kern="1200" dirty="0"/>
        </a:p>
      </dsp:txBody>
      <dsp:txXfrm>
        <a:off x="7451014" y="3205109"/>
        <a:ext cx="3386824" cy="2032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E2525-E69B-4FC1-8F7C-0A107EB9CA8C}">
      <dsp:nvSpPr>
        <dsp:cNvPr id="0" name=""/>
        <dsp:cNvSpPr/>
      </dsp:nvSpPr>
      <dsp:spPr>
        <a:xfrm>
          <a:off x="3497843" y="1971"/>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Cryptocurrency, currency in digital form that is not overseen by a central authority.</a:t>
          </a:r>
          <a:r>
            <a:rPr lang="en-US" sz="1700" b="1" kern="1200" baseline="30000" dirty="0"/>
            <a:t>1 </a:t>
          </a:r>
          <a:endParaRPr lang="en-US" sz="1700" b="1" kern="1200" dirty="0"/>
        </a:p>
      </dsp:txBody>
      <dsp:txXfrm>
        <a:off x="3544141" y="48269"/>
        <a:ext cx="3842477" cy="855817"/>
      </dsp:txXfrm>
    </dsp:sp>
    <dsp:sp modelId="{7974D189-7C60-45D0-A9E5-178EB88BD983}">
      <dsp:nvSpPr>
        <dsp:cNvPr id="0" name=""/>
        <dsp:cNvSpPr/>
      </dsp:nvSpPr>
      <dsp:spPr>
        <a:xfrm>
          <a:off x="3497843" y="997805"/>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a:t>Operate in a decentralized manner </a:t>
          </a:r>
        </a:p>
      </dsp:txBody>
      <dsp:txXfrm>
        <a:off x="3544141" y="1044103"/>
        <a:ext cx="3842477" cy="855817"/>
      </dsp:txXfrm>
    </dsp:sp>
    <dsp:sp modelId="{FF4FAEB4-57A6-4C1C-A5E5-7F36833E4DD1}">
      <dsp:nvSpPr>
        <dsp:cNvPr id="0" name=""/>
        <dsp:cNvSpPr/>
      </dsp:nvSpPr>
      <dsp:spPr>
        <a:xfrm>
          <a:off x="3497843" y="1993639"/>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a:t>Not subject to traditional fiscal year </a:t>
          </a:r>
        </a:p>
      </dsp:txBody>
      <dsp:txXfrm>
        <a:off x="3544141" y="2039937"/>
        <a:ext cx="3842477" cy="855817"/>
      </dsp:txXfrm>
    </dsp:sp>
    <dsp:sp modelId="{4677A8CF-1C71-4D17-B315-5F9F4BD061D3}">
      <dsp:nvSpPr>
        <dsp:cNvPr id="0" name=""/>
        <dsp:cNvSpPr/>
      </dsp:nvSpPr>
      <dsp:spPr>
        <a:xfrm>
          <a:off x="3497843" y="2989473"/>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Three most popular: Bitcoin, Dogecoin, and Ethereum. </a:t>
          </a:r>
        </a:p>
      </dsp:txBody>
      <dsp:txXfrm>
        <a:off x="3544141" y="3035771"/>
        <a:ext cx="3842477" cy="8558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5/13/2024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ritannica.com/topic/public-key-cryptography"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britannica.com/technology/comput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603391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Catina’s notes here</a:t>
            </a:r>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32111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80760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821217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Catina’s notes here</a:t>
            </a:r>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96650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31147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88807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29598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440643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a:p>
            <a:r>
              <a:rPr lang="en-US" dirty="0"/>
              <a:t>1. **Comparison Analysis**: Perform a comparative analysis of the selected cryptocurrencies against each other.</a:t>
            </a:r>
          </a:p>
          <a:p>
            <a:r>
              <a:rPr lang="en-US" dirty="0"/>
              <a:t>2. **Market Trend Identification**: Identify and analyze market trends influencing the price movements of the selected cryptocurrencies.</a:t>
            </a:r>
          </a:p>
          <a:p>
            <a:r>
              <a:rPr lang="en-US" dirty="0"/>
              <a:t>3. **High and Low Points Identification**: Identify the high and low points in the price trajectory of each cryptocurrency during the specified period.</a:t>
            </a:r>
          </a:p>
          <a:p>
            <a:r>
              <a:rPr lang="en-US" dirty="0"/>
              <a:t>4. **Forecasting**: Utilize data analysis techniques to forecast future price movements of the cryptocurrencies.</a:t>
            </a:r>
          </a:p>
          <a:p>
            <a:r>
              <a:rPr lang="en-US" dirty="0"/>
              <a:t>5. **Moving Analysis**: Utilize moving averages and other predictive techniques to forecast potential future price trends.</a:t>
            </a:r>
          </a:p>
          <a:p>
            <a:endParaRPr lang="en-US" dirty="0"/>
          </a:p>
          <a:p>
            <a:r>
              <a:rPr lang="en-US" dirty="0"/>
              <a:t>### Success Strategy:</a:t>
            </a:r>
          </a:p>
          <a:p>
            <a:r>
              <a:rPr lang="en-US" dirty="0"/>
              <a:t>To successfully accomplish the project objectives, we propose the following division of responsibilities among team members:</a:t>
            </a:r>
          </a:p>
          <a:p>
            <a:endParaRPr lang="en-US" dirty="0"/>
          </a:p>
          <a:p>
            <a:r>
              <a:rPr lang="en-US" dirty="0"/>
              <a:t>1. **</a:t>
            </a:r>
            <a:r>
              <a:rPr lang="en-US" dirty="0" err="1"/>
              <a:t>Sravya</a:t>
            </a:r>
            <a:r>
              <a:rPr lang="en-US" dirty="0"/>
              <a:t>**: </a:t>
            </a:r>
          </a:p>
          <a:p>
            <a:r>
              <a:rPr lang="en-US" dirty="0"/>
              <a:t>   - Gather the necessary data from the specified APIs and share it on the project's GitHub repository.</a:t>
            </a:r>
          </a:p>
          <a:p>
            <a:r>
              <a:rPr lang="en-US" dirty="0"/>
              <a:t>   - Perform initial data analysis.</a:t>
            </a:r>
          </a:p>
          <a:p>
            <a:endParaRPr lang="en-US" dirty="0"/>
          </a:p>
          <a:p>
            <a:r>
              <a:rPr lang="en-US" dirty="0"/>
              <a:t>2. **Maggie and Kevin**:</a:t>
            </a:r>
          </a:p>
          <a:p>
            <a:r>
              <a:rPr lang="en-US" dirty="0"/>
              <a:t>   - Conduct in-depth data analysis.</a:t>
            </a:r>
          </a:p>
          <a:p>
            <a:r>
              <a:rPr lang="en-US" dirty="0"/>
              <a:t>   - Build visualizations to represent the analyzed data effectively.</a:t>
            </a:r>
          </a:p>
          <a:p>
            <a:endParaRPr lang="en-US" dirty="0"/>
          </a:p>
          <a:p>
            <a:r>
              <a:rPr lang="en-US" dirty="0"/>
              <a:t>3. **Catina**:</a:t>
            </a:r>
          </a:p>
          <a:p>
            <a:r>
              <a:rPr lang="en-US" dirty="0"/>
              <a:t>   - Assist with data analysis.</a:t>
            </a:r>
          </a:p>
          <a:p>
            <a:r>
              <a:rPr lang="en-US" dirty="0"/>
              <a:t>   - Compile the findings and insights into a PowerPoint presentation.</a:t>
            </a:r>
          </a:p>
          <a:p>
            <a:r>
              <a:rPr lang="en-US" dirty="0"/>
              <a:t>   - Review and integrate the project's progress into the GitHub repository, including updating the project's README with relevant information.</a:t>
            </a:r>
          </a:p>
          <a:p>
            <a:endParaRPr lang="en-US" dirty="0"/>
          </a:p>
          <a:p>
            <a:r>
              <a:rPr lang="en-US" dirty="0"/>
              <a:t>By leveraging the expertise of each team member and adhering to the proposed success strategy, we aim to deliver a comprehensive and insightful analysis of cryptocurrency market trends and price movements within the specified timeframe.</a:t>
            </a:r>
          </a:p>
          <a:p>
            <a:endParaRPr lang="en-US" dirty="0"/>
          </a:p>
          <a:p>
            <a:r>
              <a:rPr lang="en-US" dirty="0"/>
              <a:t>### Timeline:</a:t>
            </a:r>
          </a:p>
          <a:p>
            <a:r>
              <a:rPr lang="en-US" dirty="0"/>
              <a:t>The project timeline is as follows:</a:t>
            </a:r>
          </a:p>
          <a:p>
            <a:r>
              <a:rPr lang="en-US" dirty="0"/>
              <a:t>- Data Gathering and Initial Analysis: Days 1-2</a:t>
            </a:r>
          </a:p>
          <a:p>
            <a:r>
              <a:rPr lang="en-US" dirty="0"/>
              <a:t>- In-depth Data Analysis and Visualization: Days 3-4</a:t>
            </a:r>
          </a:p>
          <a:p>
            <a:r>
              <a:rPr lang="en-US" dirty="0"/>
              <a:t>- Forecasting and Final Presentation Preparation: Days 5-6</a:t>
            </a:r>
          </a:p>
          <a:p>
            <a:endParaRPr lang="en-US" dirty="0"/>
          </a:p>
          <a:p>
            <a:r>
              <a:rPr lang="en-US" dirty="0"/>
              <a:t>### Conclusion:</a:t>
            </a:r>
          </a:p>
          <a:p>
            <a:r>
              <a:rPr lang="en-US" dirty="0"/>
              <a:t>The Bootcamp_Project1_StockAnalysis project presents an exciting opportunity to delve into the dynamic world of cryptocurrency trading and analysis. By working collaboratively and efficiently, we are confident in our ability to meet the project objectives and deliver valuable insights that contribute to our understanding of cryptocurrency markets.</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50065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Catina: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Instead, cryptocurrencies function on blockchain networks, where transactions are recorded and validated continuously. The fiscal year concept typically applies to entities that have financial reporting requirements, such as businesses or governments, to track their income, expenses, and financial health over a specified period. Cryptocurrencies, being decentralized digital assets, do not have such reporting requirements, so they do not have a fiscal year in the traditional sense.</a:t>
            </a:r>
            <a:r>
              <a:rPr lang="en-US" baseline="30000" dirty="0"/>
              <a:t>1 (Britannica Money)</a:t>
            </a:r>
            <a:r>
              <a:rPr lang="en-US" b="0" i="0" dirty="0">
                <a:solidFill>
                  <a:srgbClr val="000000"/>
                </a:solidFill>
                <a:effectLst/>
                <a:highlight>
                  <a:srgbClr val="FFFFFF"/>
                </a:highlight>
                <a:latin typeface="Georgia" panose="02040502050405020303" pitchFamily="18"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highlight>
                  <a:srgbClr val="FFFFFF"/>
                </a:highlight>
                <a:latin typeface="Georgia" panose="02040502050405020303" pitchFamily="18" charset="0"/>
              </a:rPr>
              <a:t>(Britannica, T. Editors of Encyclopaedia (2024, March 14). </a:t>
            </a:r>
            <a:r>
              <a:rPr lang="en-US" b="0" i="1" dirty="0">
                <a:solidFill>
                  <a:srgbClr val="000000"/>
                </a:solidFill>
                <a:effectLst/>
                <a:highlight>
                  <a:srgbClr val="FFFFFF"/>
                </a:highlight>
                <a:latin typeface="Georgia" panose="02040502050405020303" pitchFamily="18" charset="0"/>
              </a:rPr>
              <a:t>cryptocurrency</a:t>
            </a:r>
            <a:r>
              <a:rPr lang="en-US" b="0" i="0" dirty="0">
                <a:solidFill>
                  <a:srgbClr val="000000"/>
                </a:solidFill>
                <a:effectLst/>
                <a:highlight>
                  <a:srgbClr val="FFFFFF"/>
                </a:highlight>
                <a:latin typeface="Georgia" panose="02040502050405020303" pitchFamily="18" charset="0"/>
              </a:rPr>
              <a:t>. </a:t>
            </a:r>
            <a:r>
              <a:rPr lang="en-US" b="0" i="1" dirty="0">
                <a:solidFill>
                  <a:srgbClr val="000000"/>
                </a:solidFill>
                <a:effectLst/>
                <a:highlight>
                  <a:srgbClr val="FFFFFF"/>
                </a:highlight>
                <a:latin typeface="Georgia" panose="02040502050405020303" pitchFamily="18" charset="0"/>
              </a:rPr>
              <a:t>Encyclopedia Britannica</a:t>
            </a:r>
            <a:r>
              <a:rPr lang="en-US" b="0" i="0" dirty="0">
                <a:solidFill>
                  <a:srgbClr val="000000"/>
                </a:solidFill>
                <a:effectLst/>
                <a:highlight>
                  <a:srgbClr val="FFFFFF"/>
                </a:highlight>
                <a:latin typeface="Georgia" panose="02040502050405020303" pitchFamily="18" charset="0"/>
              </a:rPr>
              <a:t>. https://www.britannica.com/money/cryptocurrency)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baseline="30000" dirty="0">
              <a:solidFill>
                <a:srgbClr val="000000"/>
              </a:solidFill>
              <a:effectLst/>
              <a:highlight>
                <a:srgbClr val="FFFFFF"/>
              </a:highlight>
              <a:latin typeface="Georgia" panose="02040502050405020303"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subject to traditional fiscal year structures like those seen in corporations or government entities.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11476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effectLst/>
              </a:rPr>
              <a:t>Catina</a:t>
            </a:r>
          </a:p>
          <a:p>
            <a:pPr marL="285750" indent="-285750">
              <a:buFont typeface="Arial" panose="020B0604020202020204" pitchFamily="34" charset="0"/>
              <a:buChar char="•"/>
            </a:pPr>
            <a:r>
              <a:rPr lang="en-US" dirty="0">
                <a:effectLst/>
              </a:rPr>
              <a:t>The first cryptocurrency was Bitcoin, created by an anonymous computer programmer or group of programmers known as Satoshi Nakamoto in 2009. Satoshi Nakamoto was concerned that traditional currencies were too reliant on the trustworthiness of banks or governments to work properly.</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US" b="0" i="0" dirty="0">
                <a:solidFill>
                  <a:srgbClr val="000000"/>
                </a:solidFill>
                <a:effectLst/>
                <a:highlight>
                  <a:srgbClr val="FFFFFF"/>
                </a:highlight>
                <a:latin typeface="Georgia" panose="02040502050405020303" pitchFamily="18" charset="0"/>
              </a:rPr>
              <a:t>Bitcoin relies on </a:t>
            </a:r>
            <a:r>
              <a:rPr lang="en-US" b="0" i="0" dirty="0">
                <a:solidFill>
                  <a:srgbClr val="000000"/>
                </a:solidFill>
                <a:effectLst/>
                <a:highlight>
                  <a:srgbClr val="FFFFFF"/>
                </a:highlight>
                <a:latin typeface="Georgia" panose="02040502050405020303" pitchFamily="18" charset="0"/>
                <a:hlinkClick r:id="rId3"/>
              </a:rPr>
              <a:t>public key cryptography</a:t>
            </a:r>
            <a:r>
              <a:rPr lang="en-US" b="0" i="0" dirty="0">
                <a:solidFill>
                  <a:srgbClr val="000000"/>
                </a:solidFill>
                <a:effectLst/>
                <a:highlight>
                  <a:srgbClr val="FFFFFF"/>
                </a:highlight>
                <a:latin typeface="Georgia" panose="02040502050405020303" pitchFamily="18" charset="0"/>
              </a:rPr>
              <a:t>, in which users have a public key that is available for everyone to see and a private key known only to their </a:t>
            </a:r>
            <a:r>
              <a:rPr lang="en-US" b="0" i="0" dirty="0">
                <a:solidFill>
                  <a:srgbClr val="000000"/>
                </a:solidFill>
                <a:effectLst/>
                <a:highlight>
                  <a:srgbClr val="FFFFFF"/>
                </a:highlight>
                <a:latin typeface="Georgia" panose="02040502050405020303" pitchFamily="18" charset="0"/>
                <a:hlinkClick r:id="rId4"/>
              </a:rPr>
              <a:t>computers</a:t>
            </a:r>
            <a:r>
              <a:rPr lang="en-US" b="0" i="0" dirty="0">
                <a:solidFill>
                  <a:srgbClr val="000000"/>
                </a:solidFill>
                <a:effectLst/>
                <a:highlight>
                  <a:srgbClr val="FFFFFF"/>
                </a:highlight>
                <a:latin typeface="Georgia" panose="02040502050405020303" pitchFamily="18" charset="0"/>
              </a:rPr>
              <a:t>. In a Bitcoin transaction users receiving Bitcoins send their public keys to users transferring the Bitcoins. Users transferring the coins sign with their private keys, and the transaction is then transmitted over the Bitcoin network. So that no Bitcoin can be spent more than once at the same time, the time and amount of each transaction is recorded in a ledger file that exists at each node of the network. The identities of the users remain relatively anonymous, but everyone can see that certain Bitcoins were transferred. (Britannica, T. Editors of Encyclopaedia (2024, March 14). </a:t>
            </a:r>
            <a:r>
              <a:rPr lang="en-US" b="0" i="1" dirty="0">
                <a:solidFill>
                  <a:srgbClr val="000000"/>
                </a:solidFill>
                <a:effectLst/>
                <a:highlight>
                  <a:srgbClr val="FFFFFF"/>
                </a:highlight>
                <a:latin typeface="Georgia" panose="02040502050405020303" pitchFamily="18" charset="0"/>
              </a:rPr>
              <a:t>cryptocurrency</a:t>
            </a:r>
            <a:r>
              <a:rPr lang="en-US" b="0" i="0" dirty="0">
                <a:solidFill>
                  <a:srgbClr val="000000"/>
                </a:solidFill>
                <a:effectLst/>
                <a:highlight>
                  <a:srgbClr val="FFFFFF"/>
                </a:highlight>
                <a:latin typeface="Georgia" panose="02040502050405020303" pitchFamily="18" charset="0"/>
              </a:rPr>
              <a:t>. </a:t>
            </a:r>
            <a:r>
              <a:rPr lang="en-US" b="0" i="1" dirty="0">
                <a:solidFill>
                  <a:srgbClr val="000000"/>
                </a:solidFill>
                <a:effectLst/>
                <a:highlight>
                  <a:srgbClr val="FFFFFF"/>
                </a:highlight>
                <a:latin typeface="Georgia" panose="02040502050405020303" pitchFamily="18" charset="0"/>
              </a:rPr>
              <a:t>Encyclopedia Britannica</a:t>
            </a:r>
            <a:r>
              <a:rPr lang="en-US" b="0" i="0" dirty="0">
                <a:solidFill>
                  <a:srgbClr val="000000"/>
                </a:solidFill>
                <a:effectLst/>
                <a:highlight>
                  <a:srgbClr val="FFFFFF"/>
                </a:highlight>
                <a:latin typeface="Georgia" panose="02040502050405020303" pitchFamily="18" charset="0"/>
              </a:rPr>
              <a:t>. https://www.britannica.com/money/cryptocurrency</a:t>
            </a:r>
            <a:endParaRPr lang="en-US" dirty="0">
              <a:effectLst/>
            </a:endParaRP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43250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950509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19871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Catina’s notes here</a:t>
            </a:r>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69217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976435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5/13/2024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5/13/2024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2064803"/>
            <a:ext cx="9144000" cy="3711785"/>
          </a:xfrm>
        </p:spPr>
        <p:txBody>
          <a:bodyPr lIns="0" tIns="0" rIns="0" bIns="0" anchor="t">
            <a:spAutoFit/>
          </a:bodyPr>
          <a:lstStyle/>
          <a:p>
            <a:r>
              <a:rPr lang="en-US" b="1" dirty="0">
                <a:solidFill>
                  <a:schemeClr val="bg1"/>
                </a:solidFill>
              </a:rPr>
              <a:t> Market Comparison: Bitcoin, Ethereum, and Dogecoin</a:t>
            </a:r>
            <a:br>
              <a:rPr lang="en-US" dirty="0">
                <a:solidFill>
                  <a:schemeClr val="bg1"/>
                </a:solidFill>
              </a:rPr>
            </a:br>
            <a:r>
              <a:rPr lang="en-US" sz="4000" dirty="0">
                <a:solidFill>
                  <a:schemeClr val="accent4"/>
                </a:solidFill>
              </a:rPr>
              <a:t>Presentation: Group 2</a:t>
            </a:r>
            <a:br>
              <a:rPr lang="en-US" sz="4000" dirty="0">
                <a:solidFill>
                  <a:schemeClr val="accent4"/>
                </a:solidFill>
              </a:rPr>
            </a:br>
            <a:r>
              <a:rPr lang="en-US" sz="2400" dirty="0">
                <a:solidFill>
                  <a:schemeClr val="bg1"/>
                </a:solidFill>
              </a:rPr>
              <a:t>Kevin </a:t>
            </a:r>
            <a:r>
              <a:rPr lang="en-US" sz="2400" dirty="0" err="1">
                <a:solidFill>
                  <a:schemeClr val="bg1"/>
                </a:solidFill>
              </a:rPr>
              <a:t>Arawattigi</a:t>
            </a:r>
            <a:r>
              <a:rPr lang="en-US" sz="2400" dirty="0">
                <a:solidFill>
                  <a:schemeClr val="bg1"/>
                </a:solidFill>
              </a:rPr>
              <a:t>, </a:t>
            </a:r>
            <a:r>
              <a:rPr lang="en-US" sz="2400" dirty="0" err="1">
                <a:solidFill>
                  <a:schemeClr val="bg1"/>
                </a:solidFill>
              </a:rPr>
              <a:t>Sravya</a:t>
            </a:r>
            <a:r>
              <a:rPr lang="en-US" sz="2400" dirty="0">
                <a:solidFill>
                  <a:schemeClr val="bg1"/>
                </a:solidFill>
              </a:rPr>
              <a:t> </a:t>
            </a:r>
            <a:r>
              <a:rPr lang="en-US" sz="2400" dirty="0" err="1">
                <a:solidFill>
                  <a:schemeClr val="bg1"/>
                </a:solidFill>
              </a:rPr>
              <a:t>Kottisa</a:t>
            </a:r>
            <a:r>
              <a:rPr lang="en-US" sz="2400" dirty="0">
                <a:solidFill>
                  <a:schemeClr val="bg1"/>
                </a:solidFill>
              </a:rPr>
              <a:t>,</a:t>
            </a:r>
            <a:br>
              <a:rPr lang="en-US" sz="2400" dirty="0">
                <a:solidFill>
                  <a:schemeClr val="bg1"/>
                </a:solidFill>
              </a:rPr>
            </a:br>
            <a:r>
              <a:rPr lang="en-US" sz="2400" dirty="0">
                <a:solidFill>
                  <a:schemeClr val="bg1"/>
                </a:solidFill>
              </a:rPr>
              <a:t> Maggie Rosen, &amp; Catina Wright</a:t>
            </a: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571061" y="321732"/>
            <a:ext cx="1404358" cy="1211187"/>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mc:AlternateContent xmlns:mc="http://schemas.openxmlformats.org/markup-compatibility/2006">
    <mc:Choice xmlns:p14="http://schemas.microsoft.com/office/powerpoint/2010/main" Requires="p14">
      <p:transition spd="slow" p14:dur="3400">
        <p14:reveal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Predictions: Dogecoin</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descr="A green line graph with white background&#10;&#10;Description automatically generated">
            <a:extLst>
              <a:ext uri="{FF2B5EF4-FFF2-40B4-BE49-F238E27FC236}">
                <a16:creationId xmlns:a16="http://schemas.microsoft.com/office/drawing/2014/main" id="{63502E5D-5B7F-2C5F-61F7-7BFADAEC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3642808"/>
          </a:xfrm>
          <a:prstGeom prst="rect">
            <a:avLst/>
          </a:prstGeom>
        </p:spPr>
      </p:pic>
    </p:spTree>
    <p:extLst>
      <p:ext uri="{BB962C8B-B14F-4D97-AF65-F5344CB8AC3E}">
        <p14:creationId xmlns:p14="http://schemas.microsoft.com/office/powerpoint/2010/main" val="241770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Ethereum</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8" y="2631260"/>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410201" y="1366403"/>
            <a:ext cx="1371600" cy="246221"/>
          </a:xfrm>
          <a:prstGeom prst="rect">
            <a:avLst/>
          </a:prstGeom>
        </p:spPr>
        <p:txBody>
          <a:bodyPr wrap="square" lIns="0" tIns="0" rIns="0" bIns="0">
            <a:spAutoFit/>
          </a:bodyPr>
          <a:lstStyle/>
          <a:p>
            <a:pPr algn="ctr"/>
            <a:r>
              <a:rPr lang="en-US" sz="1600" b="1" dirty="0">
                <a:solidFill>
                  <a:schemeClr val="bg1"/>
                </a:solidFill>
              </a:rPr>
              <a:t>ETH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1077218"/>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latin typeface="Slack-Lato"/>
            </a:endParaRPr>
          </a:p>
          <a:p>
            <a:pPr algn="l">
              <a:buFont typeface="Arial" panose="020B0604020202020204" pitchFamily="34" charset="0"/>
              <a:buChar char="•"/>
            </a:pPr>
            <a:r>
              <a:rPr lang="en-US" sz="1400" b="0" i="0" dirty="0">
                <a:solidFill>
                  <a:schemeClr val="bg1"/>
                </a:solidFill>
                <a:effectLst/>
                <a:latin typeface="Slack-Lato"/>
              </a:rPr>
              <a:t> Has a larger supply than BTC, with ~120 million ETH in circulation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077218"/>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l">
              <a:buFont typeface="Arial" panose="020B0604020202020204" pitchFamily="34" charset="0"/>
              <a:buChar char="•"/>
            </a:pPr>
            <a:r>
              <a:rPr lang="en-US" sz="1400" i="0" dirty="0">
                <a:solidFill>
                  <a:schemeClr val="bg1"/>
                </a:solidFill>
                <a:effectLst/>
                <a:latin typeface="Slack-Lato"/>
              </a:rPr>
              <a:t> </a:t>
            </a:r>
            <a:r>
              <a:rPr lang="en-US" sz="1400" b="0" i="0" dirty="0">
                <a:solidFill>
                  <a:schemeClr val="bg1"/>
                </a:solidFill>
                <a:effectLst/>
                <a:latin typeface="Slack-Lato"/>
              </a:rPr>
              <a:t>Launched in 2015, second-largest market capitalization (~$200B)</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861774"/>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Fastest block time among the three (~15 seconds)</a:t>
            </a:r>
          </a:p>
          <a:p>
            <a:pPr algn="l">
              <a:buFont typeface="Arial" panose="020B0604020202020204" pitchFamily="34" charset="0"/>
              <a:buChar char="•"/>
            </a:pPr>
            <a:endParaRPr lang="en-US" sz="1400" b="0" i="0" dirty="0">
              <a:solidFill>
                <a:schemeClr val="bg1"/>
              </a:solidFill>
              <a:effectLst/>
              <a:latin typeface="Slack-Lato"/>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938992"/>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chemeClr val="bg1"/>
              </a:solidFill>
              <a:effectLst/>
              <a:latin typeface="Slack-Lato"/>
            </a:endParaRPr>
          </a:p>
          <a:p>
            <a:pPr algn="l">
              <a:buFont typeface="Arial" panose="020B0604020202020204" pitchFamily="34" charset="0"/>
              <a:buChar char="•"/>
            </a:pPr>
            <a:r>
              <a:rPr lang="en-US" sz="1400" b="0" i="0" dirty="0">
                <a:solidFill>
                  <a:schemeClr val="bg1"/>
                </a:solidFill>
                <a:effectLst/>
                <a:latin typeface="Slack-Lato"/>
              </a:rPr>
              <a:t> Programmable blockchain, enabling smart contracts and decentralized  applications (</a:t>
            </a:r>
            <a:r>
              <a:rPr lang="en-US" sz="1400" b="0" i="0" dirty="0" err="1">
                <a:solidFill>
                  <a:schemeClr val="bg1"/>
                </a:solidFill>
                <a:effectLst/>
                <a:latin typeface="Slack-Lato"/>
              </a:rPr>
              <a:t>dApps</a:t>
            </a:r>
            <a:r>
              <a:rPr lang="en-US" sz="1400" b="0" i="0" dirty="0">
                <a:solidFill>
                  <a:schemeClr val="bg1"/>
                </a:solidFill>
                <a:effectLst/>
                <a:latin typeface="Slack-Lato"/>
              </a:rPr>
              <a:t>)</a:t>
            </a:r>
          </a:p>
          <a:p>
            <a:pPr algn="l">
              <a:buFont typeface="Arial" panose="020B0604020202020204" pitchFamily="34" charset="0"/>
              <a:buChar char="•"/>
            </a:pPr>
            <a:endParaRPr lang="en-US" sz="1400" dirty="0">
              <a:solidFill>
                <a:schemeClr val="bg1"/>
              </a:solidFill>
              <a:latin typeface="Slack-Lato"/>
            </a:endParaRPr>
          </a:p>
          <a:p>
            <a:pPr algn="l">
              <a:buFont typeface="Arial" panose="020B0604020202020204" pitchFamily="34" charset="0"/>
              <a:buChar char="•"/>
            </a:pPr>
            <a:endParaRPr lang="en-US" sz="1400" b="0" i="0" dirty="0">
              <a:solidFill>
                <a:schemeClr val="bg1"/>
              </a:solidFill>
              <a:effectLst/>
              <a:latin typeface="Slack-Lato"/>
            </a:endParaRP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546DA692-A749-0F40-0387-EAF9B26B05E2}"/>
              </a:ext>
            </a:extLst>
          </p:cNvPr>
          <p:cNvPicPr>
            <a:picLocks noChangeAspect="1"/>
          </p:cNvPicPr>
          <p:nvPr/>
        </p:nvPicPr>
        <p:blipFill>
          <a:blip r:embed="rId3"/>
          <a:stretch>
            <a:fillRect/>
          </a:stretch>
        </p:blipFill>
        <p:spPr>
          <a:xfrm>
            <a:off x="5382979" y="2135800"/>
            <a:ext cx="1401727" cy="14017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085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611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Ethereum Price Over One Year</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7" name="Picture 6" descr="A graph with orange line&#10;&#10;Description automatically generated">
            <a:extLst>
              <a:ext uri="{FF2B5EF4-FFF2-40B4-BE49-F238E27FC236}">
                <a16:creationId xmlns:a16="http://schemas.microsoft.com/office/drawing/2014/main" id="{A3FE2A8C-CC3F-5CD7-D963-DE45C3F82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3664"/>
          </a:xfrm>
          <a:prstGeom prst="rect">
            <a:avLst/>
          </a:prstGeom>
        </p:spPr>
      </p:pic>
    </p:spTree>
    <p:extLst>
      <p:ext uri="{BB962C8B-B14F-4D97-AF65-F5344CB8AC3E}">
        <p14:creationId xmlns:p14="http://schemas.microsoft.com/office/powerpoint/2010/main" val="426300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Price Predictions: Ethereum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descr="A graph with orange line&#10;&#10;Description automatically generated">
            <a:extLst>
              <a:ext uri="{FF2B5EF4-FFF2-40B4-BE49-F238E27FC236}">
                <a16:creationId xmlns:a16="http://schemas.microsoft.com/office/drawing/2014/main" id="{A0B2E730-883A-AC34-9933-AEB93EA4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3511409"/>
          </a:xfrm>
          <a:prstGeom prst="rect">
            <a:avLst/>
          </a:prstGeom>
        </p:spPr>
      </p:pic>
    </p:spTree>
    <p:extLst>
      <p:ext uri="{BB962C8B-B14F-4D97-AF65-F5344CB8AC3E}">
        <p14:creationId xmlns:p14="http://schemas.microsoft.com/office/powerpoint/2010/main" val="3006916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Comparative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3FC65B8-D190-F86F-FA95-232249DC7301}"/>
              </a:ext>
            </a:extLst>
          </p:cNvPr>
          <p:cNvGrpSpPr/>
          <p:nvPr/>
        </p:nvGrpSpPr>
        <p:grpSpPr>
          <a:xfrm>
            <a:off x="5013197" y="1971997"/>
            <a:ext cx="1944793" cy="1950889"/>
            <a:chOff x="5013197" y="1971997"/>
            <a:chExt cx="1944793" cy="1950889"/>
          </a:xfrm>
        </p:grpSpPr>
        <p:pic>
          <p:nvPicPr>
            <p:cNvPr id="4" name="Picture 3">
              <a:extLst>
                <a:ext uri="{FF2B5EF4-FFF2-40B4-BE49-F238E27FC236}">
                  <a16:creationId xmlns:a16="http://schemas.microsoft.com/office/drawing/2014/main" id="{7B8220B2-C28A-C65D-D625-228543A83783}"/>
                </a:ext>
              </a:extLst>
            </p:cNvPr>
            <p:cNvPicPr>
              <a:picLocks noChangeAspect="1"/>
            </p:cNvPicPr>
            <p:nvPr/>
          </p:nvPicPr>
          <p:blipFill>
            <a:blip r:embed="rId3"/>
            <a:stretch>
              <a:fillRect/>
            </a:stretch>
          </p:blipFill>
          <p:spPr>
            <a:xfrm>
              <a:off x="5013197" y="1971997"/>
              <a:ext cx="1944793" cy="1950889"/>
            </a:xfrm>
            <a:prstGeom prst="ellipse">
              <a:avLst/>
            </a:prstGeom>
            <a:ln>
              <a:noFill/>
            </a:ln>
            <a:effectLst>
              <a:softEdge rad="112500"/>
            </a:effectLst>
          </p:spPr>
        </p:pic>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5097358" y="2057384"/>
              <a:ext cx="1776470" cy="1787385"/>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a:extLst>
              <a:ext uri="{FF2B5EF4-FFF2-40B4-BE49-F238E27FC236}">
                <a16:creationId xmlns:a16="http://schemas.microsoft.com/office/drawing/2014/main" id="{DA8DD0CB-DA2C-7AEC-F945-47E8ABB89049}"/>
              </a:ext>
            </a:extLst>
          </p:cNvPr>
          <p:cNvGrpSpPr/>
          <p:nvPr/>
        </p:nvGrpSpPr>
        <p:grpSpPr>
          <a:xfrm>
            <a:off x="8805041" y="1971997"/>
            <a:ext cx="2047443" cy="2008612"/>
            <a:chOff x="8805041" y="2115071"/>
            <a:chExt cx="1865538" cy="1865538"/>
          </a:xfrm>
        </p:grpSpPr>
        <p:pic>
          <p:nvPicPr>
            <p:cNvPr id="5" name="Picture 4">
              <a:extLst>
                <a:ext uri="{FF2B5EF4-FFF2-40B4-BE49-F238E27FC236}">
                  <a16:creationId xmlns:a16="http://schemas.microsoft.com/office/drawing/2014/main" id="{CAE5EAF6-300F-5837-1728-082C030D5E3F}"/>
                </a:ext>
              </a:extLst>
            </p:cNvPr>
            <p:cNvPicPr>
              <a:picLocks noChangeAspect="1"/>
            </p:cNvPicPr>
            <p:nvPr/>
          </p:nvPicPr>
          <p:blipFill>
            <a:blip r:embed="rId4"/>
            <a:stretch>
              <a:fillRect/>
            </a:stretch>
          </p:blipFill>
          <p:spPr>
            <a:xfrm>
              <a:off x="8805041" y="2115071"/>
              <a:ext cx="1865538" cy="1865538"/>
            </a:xfrm>
            <a:prstGeom prst="ellipse">
              <a:avLst/>
            </a:prstGeom>
            <a:ln>
              <a:noFill/>
            </a:ln>
            <a:effectLst>
              <a:softEdge rad="112500"/>
            </a:effectLst>
          </p:spPr>
        </p:pic>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8950834" y="225091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2" name="Rectangle 31">
            <a:extLst>
              <a:ext uri="{FF2B5EF4-FFF2-40B4-BE49-F238E27FC236}">
                <a16:creationId xmlns:a16="http://schemas.microsoft.com/office/drawing/2014/main" id="{16FB0785-0013-474B-B959-F2CC8F4C0C1E}"/>
              </a:ext>
            </a:extLst>
          </p:cNvPr>
          <p:cNvSpPr/>
          <p:nvPr/>
        </p:nvSpPr>
        <p:spPr>
          <a:xfrm>
            <a:off x="-697904" y="1322738"/>
            <a:ext cx="2428875" cy="252441"/>
          </a:xfrm>
          <a:prstGeom prst="rect">
            <a:avLst/>
          </a:prstGeom>
        </p:spPr>
        <p:txBody>
          <a:bodyPr wrap="square" lIns="0" tIns="0" rIns="0" bIns="0" anchor="t">
            <a:spAutoFit/>
          </a:bodyPr>
          <a:lstStyle/>
          <a:p>
            <a:pPr algn="r">
              <a:lnSpc>
                <a:spcPts val="1900"/>
              </a:lnSpc>
            </a:pPr>
            <a:r>
              <a:rPr lang="en-US" sz="2400" b="1" dirty="0">
                <a:solidFill>
                  <a:schemeClr val="tx1">
                    <a:lumMod val="75000"/>
                    <a:lumOff val="25000"/>
                  </a:schemeClr>
                </a:solidFill>
                <a:cs typeface="Segoe UI" panose="020B0502040204020203" pitchFamily="34" charset="0"/>
              </a:rPr>
              <a:t>Bitcoin</a:t>
            </a:r>
          </a:p>
        </p:txBody>
      </p:sp>
      <p:sp>
        <p:nvSpPr>
          <p:cNvPr id="33" name="Rectangle 32">
            <a:extLst>
              <a:ext uri="{FF2B5EF4-FFF2-40B4-BE49-F238E27FC236}">
                <a16:creationId xmlns:a16="http://schemas.microsoft.com/office/drawing/2014/main" id="{913AB221-FD8D-4664-9B4C-AE1B1660ECAA}"/>
              </a:ext>
            </a:extLst>
          </p:cNvPr>
          <p:cNvSpPr/>
          <p:nvPr/>
        </p:nvSpPr>
        <p:spPr>
          <a:xfrm>
            <a:off x="4806201" y="1357350"/>
            <a:ext cx="2428875" cy="252441"/>
          </a:xfrm>
          <a:prstGeom prst="rect">
            <a:avLst/>
          </a:prstGeom>
        </p:spPr>
        <p:txBody>
          <a:bodyPr wrap="square" lIns="0" tIns="0" rIns="0" bIns="0" anchor="t">
            <a:spAutoFit/>
          </a:bodyPr>
          <a:lstStyle/>
          <a:p>
            <a:pPr algn="ctr">
              <a:lnSpc>
                <a:spcPts val="1900"/>
              </a:lnSpc>
            </a:pPr>
            <a:r>
              <a:rPr lang="en-US" sz="2400" b="1" dirty="0">
                <a:solidFill>
                  <a:schemeClr val="tx1">
                    <a:lumMod val="75000"/>
                    <a:lumOff val="25000"/>
                  </a:schemeClr>
                </a:solidFill>
                <a:cs typeface="Segoe UI" panose="020B0502040204020203" pitchFamily="34" charset="0"/>
              </a:rPr>
              <a:t>Dogecoin</a:t>
            </a:r>
          </a:p>
        </p:txBody>
      </p:sp>
      <p:sp>
        <p:nvSpPr>
          <p:cNvPr id="34" name="Rectangle 33">
            <a:extLst>
              <a:ext uri="{FF2B5EF4-FFF2-40B4-BE49-F238E27FC236}">
                <a16:creationId xmlns:a16="http://schemas.microsoft.com/office/drawing/2014/main" id="{53F5EDC0-C02E-4790-A681-CA7AB9133338}"/>
              </a:ext>
            </a:extLst>
          </p:cNvPr>
          <p:cNvSpPr/>
          <p:nvPr/>
        </p:nvSpPr>
        <p:spPr>
          <a:xfrm>
            <a:off x="9447221" y="1357350"/>
            <a:ext cx="2428875" cy="252441"/>
          </a:xfrm>
          <a:prstGeom prst="rect">
            <a:avLst/>
          </a:prstGeom>
        </p:spPr>
        <p:txBody>
          <a:bodyPr wrap="square" lIns="0" tIns="0" rIns="0" bIns="0" anchor="t">
            <a:spAutoFit/>
          </a:bodyPr>
          <a:lstStyle/>
          <a:p>
            <a:pPr>
              <a:lnSpc>
                <a:spcPts val="1900"/>
              </a:lnSpc>
            </a:pPr>
            <a:r>
              <a:rPr lang="en-US" sz="2400" b="1" dirty="0">
                <a:solidFill>
                  <a:schemeClr val="tx1">
                    <a:lumMod val="75000"/>
                    <a:lumOff val="25000"/>
                  </a:schemeClr>
                </a:solidFill>
                <a:cs typeface="Segoe UI" panose="020B0502040204020203" pitchFamily="34" charset="0"/>
              </a:rPr>
              <a:t>Ethereum</a:t>
            </a:r>
          </a:p>
        </p:txBody>
      </p:sp>
      <p:grpSp>
        <p:nvGrpSpPr>
          <p:cNvPr id="6" name="Group 5">
            <a:extLst>
              <a:ext uri="{FF2B5EF4-FFF2-40B4-BE49-F238E27FC236}">
                <a16:creationId xmlns:a16="http://schemas.microsoft.com/office/drawing/2014/main" id="{ED2DE6FA-1623-4006-2F46-A634954132E1}"/>
              </a:ext>
            </a:extLst>
          </p:cNvPr>
          <p:cNvGrpSpPr/>
          <p:nvPr/>
        </p:nvGrpSpPr>
        <p:grpSpPr>
          <a:xfrm>
            <a:off x="811660" y="2115071"/>
            <a:ext cx="1593858" cy="1593858"/>
            <a:chOff x="811660" y="2115071"/>
            <a:chExt cx="1593858" cy="1593858"/>
          </a:xfrm>
        </p:grpSpPr>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811660" y="211507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Picture 2" descr="Bitcoin Logo Transparent PNG - 1232x1231 - Free Download on NicePNG">
              <a:extLst>
                <a:ext uri="{FF2B5EF4-FFF2-40B4-BE49-F238E27FC236}">
                  <a16:creationId xmlns:a16="http://schemas.microsoft.com/office/drawing/2014/main" id="{5FAFB090-B9C7-638C-D3B9-64B871F82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789" y="2179723"/>
              <a:ext cx="1371600" cy="1436787"/>
            </a:xfrm>
            <a:prstGeom prst="ellipse">
              <a:avLst/>
            </a:prstGeom>
            <a:ln>
              <a:noFill/>
            </a:ln>
            <a:effectLst>
              <a:softEdge rad="112500"/>
            </a:effectLst>
          </p:spPr>
        </p:pic>
      </p:grpSp>
      <p:sp>
        <p:nvSpPr>
          <p:cNvPr id="13" name="TextBox 12">
            <a:extLst>
              <a:ext uri="{FF2B5EF4-FFF2-40B4-BE49-F238E27FC236}">
                <a16:creationId xmlns:a16="http://schemas.microsoft.com/office/drawing/2014/main" id="{9BE0264B-9A33-6B22-F1A1-5532C519DC8F}"/>
              </a:ext>
            </a:extLst>
          </p:cNvPr>
          <p:cNvSpPr txBox="1"/>
          <p:nvPr/>
        </p:nvSpPr>
        <p:spPr>
          <a:xfrm>
            <a:off x="663802" y="4322625"/>
            <a:ext cx="10761579"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Slack-Lato"/>
              </a:rPr>
              <a:t>BTC and ETH have a much larger market capitalization than DOGE.</a:t>
            </a:r>
          </a:p>
          <a:p>
            <a:pPr marL="285750" indent="-285750" algn="l">
              <a:buFont typeface="Arial" panose="020B0604020202020204" pitchFamily="34" charset="0"/>
              <a:buChar char="•"/>
            </a:pPr>
            <a:endParaRPr lang="en-US" b="0" i="0" dirty="0">
              <a:effectLst/>
              <a:latin typeface="Slack-Lato"/>
            </a:endParaRPr>
          </a:p>
          <a:p>
            <a:pPr marL="285750" indent="-285750">
              <a:buFont typeface="Arial" panose="020B0604020202020204" pitchFamily="34" charset="0"/>
              <a:buChar char="•"/>
            </a:pPr>
            <a:r>
              <a:rPr lang="en-US" b="0" i="0" dirty="0">
                <a:effectLst/>
                <a:latin typeface="Slack-Lato"/>
              </a:rPr>
              <a:t>ETH has a much faster block time than BTC, while DOGE has the fastest block time among the three.</a:t>
            </a:r>
          </a:p>
          <a:p>
            <a:pPr marL="285750" indent="-285750">
              <a:buFont typeface="Arial" panose="020B0604020202020204" pitchFamily="34" charset="0"/>
              <a:buChar char="•"/>
            </a:pPr>
            <a:endParaRPr lang="en-US" b="0" i="0" dirty="0">
              <a:effectLst/>
              <a:latin typeface="Slack-Lato"/>
            </a:endParaRPr>
          </a:p>
          <a:p>
            <a:pPr marL="285750" indent="-285750">
              <a:buFont typeface="Arial" panose="020B0604020202020204" pitchFamily="34" charset="0"/>
              <a:buChar char="•"/>
            </a:pPr>
            <a:r>
              <a:rPr lang="en-US" b="0" i="0" dirty="0">
                <a:effectLst/>
                <a:latin typeface="Slack-Lato"/>
              </a:rPr>
              <a:t>All three are decentralized, but BTC is more focused on being a store of value, while ETH is focused on smart contracts and </a:t>
            </a:r>
            <a:r>
              <a:rPr lang="en-US" b="0" i="0" dirty="0" err="1">
                <a:effectLst/>
                <a:latin typeface="Slack-Lato"/>
              </a:rPr>
              <a:t>dApps</a:t>
            </a:r>
            <a:r>
              <a:rPr lang="en-US" b="0" i="0" dirty="0">
                <a:effectLst/>
                <a:latin typeface="Slack-Lato"/>
              </a:rPr>
              <a:t>. DOGE is more community-driven and focused on charity.</a:t>
            </a:r>
          </a:p>
          <a:p>
            <a:pPr marL="285750" indent="-285750">
              <a:buFont typeface="Arial" panose="020B0604020202020204" pitchFamily="34" charset="0"/>
              <a:buChar char="•"/>
            </a:pPr>
            <a:endParaRPr lang="en-US" b="0" i="0" dirty="0">
              <a:effectLst/>
              <a:latin typeface="Slack-Lato"/>
            </a:endParaRPr>
          </a:p>
          <a:p>
            <a:pPr marL="285750" indent="-285750" algn="l">
              <a:buFont typeface="Arial" panose="020B0604020202020204" pitchFamily="34" charset="0"/>
              <a:buChar char="•"/>
            </a:pPr>
            <a:endParaRPr lang="en-US" b="0" i="0" dirty="0">
              <a:effectLst/>
              <a:latin typeface="Slack-Lato"/>
            </a:endParaRPr>
          </a:p>
        </p:txBody>
      </p:sp>
    </p:spTree>
    <p:extLst>
      <p:ext uri="{BB962C8B-B14F-4D97-AF65-F5344CB8AC3E}">
        <p14:creationId xmlns:p14="http://schemas.microsoft.com/office/powerpoint/2010/main" val="38875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par>
                                <p:cTn id="7" presetID="6" presetClass="emph" presetSubtype="0" fill="hold" nodeType="withEffect">
                                  <p:stCondLst>
                                    <p:cond delay="0"/>
                                  </p:stCondLst>
                                  <p:childTnLst>
                                    <p:animScale>
                                      <p:cBhvr>
                                        <p:cTn id="8" dur="2000" fill="hold"/>
                                        <p:tgtEl>
                                          <p:spTgt spid="10"/>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9"/>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BTC, DOGE, &amp; ETH </a:t>
            </a:r>
            <a:r>
              <a:rPr lang="en-US" sz="2800" b="1" dirty="0" err="1"/>
              <a:t>yhat</a:t>
            </a:r>
            <a:r>
              <a:rPr lang="en-US" sz="2800" b="1" dirty="0"/>
              <a:t> Values </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descr="A graph with lines and numbers&#10;&#10;Description automatically generated">
            <a:extLst>
              <a:ext uri="{FF2B5EF4-FFF2-40B4-BE49-F238E27FC236}">
                <a16:creationId xmlns:a16="http://schemas.microsoft.com/office/drawing/2014/main" id="{F4FA7D6D-9C30-24DB-00E9-21CB1BF35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302"/>
            <a:ext cx="12192000" cy="3539707"/>
          </a:xfrm>
          <a:prstGeom prst="rect">
            <a:avLst/>
          </a:prstGeom>
        </p:spPr>
      </p:pic>
    </p:spTree>
    <p:extLst>
      <p:ext uri="{BB962C8B-B14F-4D97-AF65-F5344CB8AC3E}">
        <p14:creationId xmlns:p14="http://schemas.microsoft.com/office/powerpoint/2010/main" val="1725297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Correlation Tables</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3" name="Picture 22" descr="A graph of a graph&#10;&#10;Description automatically generated with medium confidence">
            <a:extLst>
              <a:ext uri="{FF2B5EF4-FFF2-40B4-BE49-F238E27FC236}">
                <a16:creationId xmlns:a16="http://schemas.microsoft.com/office/drawing/2014/main" id="{A1FCD0AB-14BA-AC44-E125-A81C2179F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696"/>
            <a:ext cx="12192000" cy="4876800"/>
          </a:xfrm>
          <a:prstGeom prst="rect">
            <a:avLst/>
          </a:prstGeom>
        </p:spPr>
      </p:pic>
      <p:pic>
        <p:nvPicPr>
          <p:cNvPr id="24" name="Picture 23" descr="A close-up of a price tag&#10;&#10;Description automatically generated">
            <a:extLst>
              <a:ext uri="{FF2B5EF4-FFF2-40B4-BE49-F238E27FC236}">
                <a16:creationId xmlns:a16="http://schemas.microsoft.com/office/drawing/2014/main" id="{5F171BD0-8F0E-C165-9F2D-81C357F96EE6}"/>
              </a:ext>
            </a:extLst>
          </p:cNvPr>
          <p:cNvPicPr>
            <a:picLocks noChangeAspect="1"/>
          </p:cNvPicPr>
          <p:nvPr/>
        </p:nvPicPr>
        <p:blipFill rotWithShape="1">
          <a:blip r:embed="rId4">
            <a:extLst>
              <a:ext uri="{28A0092B-C50C-407E-A947-70E740481C1C}">
                <a14:useLocalDpi xmlns:a14="http://schemas.microsoft.com/office/drawing/2010/main" val="0"/>
              </a:ext>
            </a:extLst>
          </a:blip>
          <a:srcRect l="678" t="34247" r="-678" b="24319"/>
          <a:stretch/>
        </p:blipFill>
        <p:spPr>
          <a:xfrm>
            <a:off x="2584113" y="4515651"/>
            <a:ext cx="7222952" cy="1959908"/>
          </a:xfrm>
          <a:prstGeom prst="rect">
            <a:avLst/>
          </a:prstGeom>
        </p:spPr>
      </p:pic>
    </p:spTree>
    <p:extLst>
      <p:ext uri="{BB962C8B-B14F-4D97-AF65-F5344CB8AC3E}">
        <p14:creationId xmlns:p14="http://schemas.microsoft.com/office/powerpoint/2010/main" val="4117508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Analysis and Conclusion</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89720C-E53C-F349-860A-7A608DA45925}"/>
              </a:ext>
            </a:extLst>
          </p:cNvPr>
          <p:cNvSpPr txBox="1"/>
          <p:nvPr/>
        </p:nvSpPr>
        <p:spPr>
          <a:xfrm>
            <a:off x="302154" y="1113183"/>
            <a:ext cx="11674286" cy="3970318"/>
          </a:xfrm>
          <a:prstGeom prst="rect">
            <a:avLst/>
          </a:prstGeom>
          <a:noFill/>
        </p:spPr>
        <p:txBody>
          <a:bodyPr wrap="none" rtlCol="0">
            <a:spAutoFit/>
          </a:bodyPr>
          <a:lstStyle/>
          <a:p>
            <a:pPr marL="285750" indent="-285750">
              <a:buFont typeface="Arial" panose="020B0604020202020204" pitchFamily="34" charset="0"/>
              <a:buChar char="•"/>
            </a:pPr>
            <a:r>
              <a:rPr lang="en-US" dirty="0"/>
              <a:t>The correlation analysis on slide illustrates a noteworthy relationship among BTC, DODG, and ETH. Throughout</a:t>
            </a:r>
          </a:p>
          <a:p>
            <a:r>
              <a:rPr lang="en-US" dirty="0"/>
              <a:t> the year, all three cryptocurrencies displayed a consistent movement pattern, often moving in tandem with each </a:t>
            </a:r>
          </a:p>
          <a:p>
            <a:r>
              <a:rPr lang="en-US" dirty="0"/>
              <a:t>other. Specifically, DODG and ETH exhibited a particularly strong correlation, frequently moving in sync. This connection</a:t>
            </a:r>
          </a:p>
          <a:p>
            <a:r>
              <a:rPr lang="en-US" dirty="0"/>
              <a:t>can be attributed to the fact that DODG's value is primarily derived from ETH, resulting in their prices moving together.</a:t>
            </a:r>
          </a:p>
          <a:p>
            <a:endParaRPr lang="en-US" dirty="0"/>
          </a:p>
          <a:p>
            <a:pPr marL="285750" indent="-285750">
              <a:buFont typeface="Arial" panose="020B0604020202020204" pitchFamily="34" charset="0"/>
              <a:buChar char="•"/>
            </a:pPr>
            <a:r>
              <a:rPr lang="en-US" dirty="0">
                <a:solidFill>
                  <a:srgbClr val="FF0000"/>
                </a:solidFill>
              </a:rPr>
              <a:t>Discuss the actual closing price for each vs the predicted</a:t>
            </a:r>
          </a:p>
          <a:p>
            <a:r>
              <a:rPr lang="en-US" dirty="0">
                <a:solidFill>
                  <a:srgbClr val="FF0000"/>
                </a:solidFill>
              </a:rPr>
              <a:t>xxx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 info for “why” the market is on a downward trends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3EE679CF-ED6C-1260-88DC-DA2C892CCD36}"/>
              </a:ext>
            </a:extLst>
          </p:cNvPr>
          <p:cNvSpPr/>
          <p:nvPr/>
        </p:nvSpPr>
        <p:spPr>
          <a:xfrm rot="1969714">
            <a:off x="7624097" y="3489851"/>
            <a:ext cx="469231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Update needed</a:t>
            </a:r>
          </a:p>
        </p:txBody>
      </p:sp>
    </p:spTree>
    <p:extLst>
      <p:ext uri="{BB962C8B-B14F-4D97-AF65-F5344CB8AC3E}">
        <p14:creationId xmlns:p14="http://schemas.microsoft.com/office/powerpoint/2010/main" val="267539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Questions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89720C-E53C-F349-860A-7A608DA45925}"/>
              </a:ext>
            </a:extLst>
          </p:cNvPr>
          <p:cNvSpPr txBox="1"/>
          <p:nvPr/>
        </p:nvSpPr>
        <p:spPr>
          <a:xfrm>
            <a:off x="5376893" y="2605099"/>
            <a:ext cx="745717" cy="2000548"/>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6200" b="1" dirty="0">
                <a:solidFill>
                  <a:srgbClr val="008080"/>
                </a:solidFill>
              </a:rPr>
              <a:t>? </a:t>
            </a:r>
          </a:p>
          <a:p>
            <a:pPr marL="285750" indent="-285750">
              <a:buFont typeface="Arial" panose="020B0604020202020204" pitchFamily="34" charset="0"/>
              <a:buChar char="•"/>
            </a:pPr>
            <a:endParaRPr lang="en-US" sz="6200" b="1" dirty="0">
              <a:solidFill>
                <a:srgbClr val="008080"/>
              </a:solidFill>
            </a:endParaRPr>
          </a:p>
        </p:txBody>
      </p:sp>
    </p:spTree>
    <p:extLst>
      <p:ext uri="{BB962C8B-B14F-4D97-AF65-F5344CB8AC3E}">
        <p14:creationId xmlns:p14="http://schemas.microsoft.com/office/powerpoint/2010/main" val="62292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Agenda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74" name="TextBox 3">
            <a:extLst>
              <a:ext uri="{FF2B5EF4-FFF2-40B4-BE49-F238E27FC236}">
                <a16:creationId xmlns:a16="http://schemas.microsoft.com/office/drawing/2014/main" id="{847C6BE2-4743-DD8F-ACB4-97C05635F7C5}"/>
              </a:ext>
            </a:extLst>
          </p:cNvPr>
          <p:cNvGraphicFramePr/>
          <p:nvPr>
            <p:extLst>
              <p:ext uri="{D42A27DB-BD31-4B8C-83A1-F6EECF244321}">
                <p14:modId xmlns:p14="http://schemas.microsoft.com/office/powerpoint/2010/main" val="3608434298"/>
              </p:ext>
            </p:extLst>
          </p:nvPr>
        </p:nvGraphicFramePr>
        <p:xfrm>
          <a:off x="398351" y="1077362"/>
          <a:ext cx="10461238" cy="535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0463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628-269F-AF6F-9EE9-59A96B7C51A0}"/>
              </a:ext>
            </a:extLst>
          </p:cNvPr>
          <p:cNvSpPr>
            <a:spLocks noGrp="1"/>
          </p:cNvSpPr>
          <p:nvPr>
            <p:ph type="title"/>
          </p:nvPr>
        </p:nvSpPr>
        <p:spPr>
          <a:xfrm>
            <a:off x="838200" y="144993"/>
            <a:ext cx="10515600" cy="718608"/>
          </a:xfrm>
        </p:spPr>
        <p:txBody>
          <a:bodyPr>
            <a:normAutofit/>
          </a:bodyPr>
          <a:lstStyle/>
          <a:p>
            <a:r>
              <a:rPr lang="en-US" sz="2400" dirty="0">
                <a:solidFill>
                  <a:srgbClr val="FF0000"/>
                </a:solidFill>
              </a:rPr>
              <a:t>Outline (delete once complete)</a:t>
            </a:r>
          </a:p>
        </p:txBody>
      </p:sp>
      <p:sp>
        <p:nvSpPr>
          <p:cNvPr id="3" name="Content Placeholder 2">
            <a:extLst>
              <a:ext uri="{FF2B5EF4-FFF2-40B4-BE49-F238E27FC236}">
                <a16:creationId xmlns:a16="http://schemas.microsoft.com/office/drawing/2014/main" id="{9C0D8C53-2811-18B5-FCA4-6D65E6101362}"/>
              </a:ext>
            </a:extLst>
          </p:cNvPr>
          <p:cNvSpPr>
            <a:spLocks noGrp="1"/>
          </p:cNvSpPr>
          <p:nvPr>
            <p:ph idx="1"/>
          </p:nvPr>
        </p:nvSpPr>
        <p:spPr>
          <a:xfrm>
            <a:off x="838200" y="728403"/>
            <a:ext cx="10515600" cy="5984603"/>
          </a:xfrm>
        </p:spPr>
        <p:txBody>
          <a:bodyPr>
            <a:noAutofit/>
          </a:bodyPr>
          <a:lstStyle/>
          <a:p>
            <a:r>
              <a:rPr lang="en-US" sz="1400" b="1" dirty="0"/>
              <a:t>Slide 1:</a:t>
            </a:r>
            <a:r>
              <a:rPr lang="en-US" sz="1400" dirty="0"/>
              <a:t> Introduction</a:t>
            </a:r>
          </a:p>
          <a:p>
            <a:r>
              <a:rPr lang="en-US" sz="1400" dirty="0"/>
              <a:t>Brief overview of cryptocurrencies and their significance in the financial market.</a:t>
            </a:r>
          </a:p>
          <a:p>
            <a:r>
              <a:rPr lang="en-US" sz="1400" b="1" dirty="0"/>
              <a:t>Slide 2:</a:t>
            </a:r>
            <a:r>
              <a:rPr lang="en-US" sz="1400" dirty="0"/>
              <a:t> Overview of Bitcoin (BTC)</a:t>
            </a:r>
          </a:p>
          <a:p>
            <a:r>
              <a:rPr lang="en-US" sz="1400" dirty="0"/>
              <a:t>Brief introduction to Bitcoin.</a:t>
            </a:r>
          </a:p>
          <a:p>
            <a:r>
              <a:rPr lang="en-US" sz="1400" dirty="0"/>
              <a:t>Price comparison chart: March 1, 2024 - May 6, 2024. (or year if you use a year)</a:t>
            </a:r>
          </a:p>
          <a:p>
            <a:r>
              <a:rPr lang="en-US" sz="1400" dirty="0"/>
              <a:t>Highlight key price movements and events during the period.</a:t>
            </a:r>
          </a:p>
          <a:p>
            <a:r>
              <a:rPr lang="en-US" sz="1400" b="1" dirty="0"/>
              <a:t>Slide 3</a:t>
            </a:r>
            <a:r>
              <a:rPr lang="en-US" sz="1400" dirty="0"/>
              <a:t>: Overview of Ethereum (ETH)</a:t>
            </a:r>
          </a:p>
          <a:p>
            <a:r>
              <a:rPr lang="en-US" sz="1400" dirty="0"/>
              <a:t>Brief introduction to Ethereum.</a:t>
            </a:r>
          </a:p>
          <a:p>
            <a:r>
              <a:rPr lang="en-US" sz="1400" dirty="0"/>
              <a:t>Price comparison chart: March 1, 2024 - May 6, 2024.</a:t>
            </a:r>
          </a:p>
          <a:p>
            <a:r>
              <a:rPr lang="en-US" sz="1400" dirty="0"/>
              <a:t>Highlight key price movements and events during the period.</a:t>
            </a:r>
          </a:p>
          <a:p>
            <a:r>
              <a:rPr lang="en-US" sz="1400" b="1" dirty="0"/>
              <a:t>Slide 4: </a:t>
            </a:r>
            <a:r>
              <a:rPr lang="en-US" sz="1400" dirty="0"/>
              <a:t>Overview of Dogecoin (DOGE)</a:t>
            </a:r>
          </a:p>
          <a:p>
            <a:r>
              <a:rPr lang="en-US" sz="1400" dirty="0"/>
              <a:t>Brief introduction to Dogecoin.</a:t>
            </a:r>
          </a:p>
          <a:p>
            <a:r>
              <a:rPr lang="en-US" sz="1400" dirty="0"/>
              <a:t>Price comparison chart: March 1, 2024 - May 6, 2024.</a:t>
            </a:r>
          </a:p>
          <a:p>
            <a:r>
              <a:rPr lang="en-US" sz="1400" dirty="0"/>
              <a:t>Highlight key price movements and events during the period.</a:t>
            </a:r>
          </a:p>
          <a:p>
            <a:r>
              <a:rPr lang="en-US" sz="1400" b="1" dirty="0"/>
              <a:t>Slide 5:</a:t>
            </a:r>
            <a:r>
              <a:rPr lang="en-US" sz="1400" dirty="0"/>
              <a:t> Comparative Analysis</a:t>
            </a:r>
          </a:p>
          <a:p>
            <a:r>
              <a:rPr lang="en-US" sz="1400" dirty="0"/>
              <a:t>Comparative chart showing the price movements of Bitcoin, Ethereum, and Dogecoin side by side.</a:t>
            </a:r>
          </a:p>
          <a:p>
            <a:r>
              <a:rPr lang="en-US" sz="1400" dirty="0"/>
              <a:t>Discuss any correlations or divergences in their price movements.</a:t>
            </a:r>
          </a:p>
          <a:p>
            <a:r>
              <a:rPr lang="en-US" sz="1400" dirty="0"/>
              <a:t>Mention any significant events impacting all or specific cryptocurrencies during the period.</a:t>
            </a:r>
          </a:p>
          <a:p>
            <a:endParaRPr lang="en-US" sz="1400" dirty="0"/>
          </a:p>
          <a:p>
            <a:endParaRPr lang="en-US" sz="1400" dirty="0"/>
          </a:p>
        </p:txBody>
      </p:sp>
    </p:spTree>
    <p:extLst>
      <p:ext uri="{BB962C8B-B14F-4D97-AF65-F5344CB8AC3E}">
        <p14:creationId xmlns:p14="http://schemas.microsoft.com/office/powerpoint/2010/main" val="3293460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D8C53-2811-18B5-FCA4-6D65E6101362}"/>
              </a:ext>
            </a:extLst>
          </p:cNvPr>
          <p:cNvSpPr>
            <a:spLocks noGrp="1"/>
          </p:cNvSpPr>
          <p:nvPr>
            <p:ph idx="1"/>
          </p:nvPr>
        </p:nvSpPr>
        <p:spPr>
          <a:xfrm>
            <a:off x="838200" y="728403"/>
            <a:ext cx="10515600" cy="5984603"/>
          </a:xfrm>
        </p:spPr>
        <p:txBody>
          <a:bodyPr>
            <a:noAutofit/>
          </a:bodyPr>
          <a:lstStyle/>
          <a:p>
            <a:r>
              <a:rPr lang="en-US" sz="1400" b="1" dirty="0"/>
              <a:t>Slide 6</a:t>
            </a:r>
            <a:r>
              <a:rPr lang="en-US" sz="1400" dirty="0"/>
              <a:t>: Market Performance Metrics</a:t>
            </a:r>
          </a:p>
          <a:p>
            <a:r>
              <a:rPr lang="en-US" sz="1400" dirty="0"/>
              <a:t>Graphical representation of various performance metrics (e.g., market cap, trading volume) for Bitcoin, Ethereum, and Dogecoin.</a:t>
            </a:r>
          </a:p>
          <a:p>
            <a:r>
              <a:rPr lang="en-US" sz="1400" dirty="0"/>
              <a:t>Analysis of these metrics and their implications for investors.</a:t>
            </a:r>
          </a:p>
          <a:p>
            <a:r>
              <a:rPr lang="en-US" sz="1400" b="1" dirty="0"/>
              <a:t>Slide 7</a:t>
            </a:r>
            <a:r>
              <a:rPr lang="en-US" sz="1400" dirty="0"/>
              <a:t>: Factors Influencing Price Movements</a:t>
            </a:r>
          </a:p>
          <a:p>
            <a:r>
              <a:rPr lang="en-US" sz="1400" dirty="0"/>
              <a:t>Discussion on the factors that influenced the price movements of Bitcoin, Ethereum, and Dogecoin during the specified period.</a:t>
            </a:r>
          </a:p>
          <a:p>
            <a:r>
              <a:rPr lang="en-US" sz="1400" dirty="0"/>
              <a:t>Factors may include macroeconomic trends, regulatory news, technological developments, etc.</a:t>
            </a:r>
          </a:p>
          <a:p>
            <a:r>
              <a:rPr lang="en-US" sz="1400" b="1" dirty="0"/>
              <a:t>Slide 8</a:t>
            </a:r>
            <a:r>
              <a:rPr lang="en-US" sz="1400" dirty="0"/>
              <a:t>: Conclusion</a:t>
            </a:r>
          </a:p>
          <a:p>
            <a:r>
              <a:rPr lang="en-US" sz="1400" b="1" dirty="0"/>
              <a:t>Summary of key findings from the comparative analysis.</a:t>
            </a:r>
          </a:p>
          <a:p>
            <a:r>
              <a:rPr lang="en-US" sz="1400" dirty="0"/>
              <a:t>Insights into the future outlook of Bitcoin, Ethereum, and Dogecoin based on the observed trends and factors influencing their prices.</a:t>
            </a:r>
          </a:p>
          <a:p>
            <a:r>
              <a:rPr lang="en-US" sz="1400" b="1" dirty="0"/>
              <a:t>Slide 9: </a:t>
            </a:r>
            <a:r>
              <a:rPr lang="en-US" sz="1400" dirty="0"/>
              <a:t>References</a:t>
            </a:r>
          </a:p>
          <a:p>
            <a:r>
              <a:rPr lang="en-US" sz="1400" dirty="0"/>
              <a:t>List of references/sources used for data and analysis.</a:t>
            </a:r>
          </a:p>
          <a:p>
            <a:r>
              <a:rPr lang="en-US" sz="1400" dirty="0"/>
              <a:t>This structure should give you a solid foundation for creating your PowerPoint presentation on the stock market comparison between Bitcoin, Ethereum, and Dogecoin.</a:t>
            </a:r>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026620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 &amp; 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Proposal</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76" name="TextBox 1">
            <a:extLst>
              <a:ext uri="{FF2B5EF4-FFF2-40B4-BE49-F238E27FC236}">
                <a16:creationId xmlns:a16="http://schemas.microsoft.com/office/drawing/2014/main" id="{1B2B641D-7A27-8972-89CD-3E60D94DF261}"/>
              </a:ext>
            </a:extLst>
          </p:cNvPr>
          <p:cNvGraphicFramePr/>
          <p:nvPr>
            <p:extLst>
              <p:ext uri="{D42A27DB-BD31-4B8C-83A1-F6EECF244321}">
                <p14:modId xmlns:p14="http://schemas.microsoft.com/office/powerpoint/2010/main" val="2350957659"/>
              </p:ext>
            </p:extLst>
          </p:nvPr>
        </p:nvGraphicFramePr>
        <p:xfrm>
          <a:off x="522358" y="665299"/>
          <a:ext cx="10837839" cy="6186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65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814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History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74" name="TextBox 1">
            <a:extLst>
              <a:ext uri="{FF2B5EF4-FFF2-40B4-BE49-F238E27FC236}">
                <a16:creationId xmlns:a16="http://schemas.microsoft.com/office/drawing/2014/main" id="{1BABEC07-ABF7-D54F-F741-6C28E621E0C6}"/>
              </a:ext>
            </a:extLst>
          </p:cNvPr>
          <p:cNvGraphicFramePr/>
          <p:nvPr>
            <p:extLst>
              <p:ext uri="{D42A27DB-BD31-4B8C-83A1-F6EECF244321}">
                <p14:modId xmlns:p14="http://schemas.microsoft.com/office/powerpoint/2010/main" val="32970845"/>
              </p:ext>
            </p:extLst>
          </p:nvPr>
        </p:nvGraphicFramePr>
        <p:xfrm>
          <a:off x="606582" y="1554500"/>
          <a:ext cx="10930761" cy="393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328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221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Bitcoin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723549"/>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Considered a store of value and a medium of exchange</a:t>
            </a:r>
          </a:p>
          <a:p>
            <a:pPr algn="l">
              <a:buFont typeface="Arial" panose="020B0604020202020204" pitchFamily="34" charset="0"/>
              <a:buChar char="•"/>
            </a:pPr>
            <a:endParaRPr lang="en-US" sz="1400" dirty="0">
              <a:solidFill>
                <a:schemeClr val="bg1"/>
              </a:solidFill>
              <a:latin typeface="Slack-Lato"/>
            </a:endParaRPr>
          </a:p>
          <a:p>
            <a:pPr algn="l">
              <a:buFont typeface="Arial" panose="020B0604020202020204" pitchFamily="34" charset="0"/>
              <a:buChar char="•"/>
            </a:pPr>
            <a:r>
              <a:rPr lang="en-US" sz="1400" i="0" dirty="0">
                <a:solidFill>
                  <a:schemeClr val="bg1"/>
                </a:solidFill>
                <a:effectLst/>
                <a:latin typeface="Slack-Lato"/>
              </a:rPr>
              <a:t> Has the largest market capitalization (~$500B</a:t>
            </a:r>
            <a:r>
              <a:rPr lang="en-US" sz="1400" b="1" i="0" dirty="0">
                <a:solidFill>
                  <a:schemeClr val="bg1"/>
                </a:solidFill>
                <a:effectLst/>
                <a:latin typeface="Slack-Lato"/>
              </a:rPr>
              <a:t>)</a:t>
            </a: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26" name="Picture 2" descr="Bitcoin Logo Transparent PNG - 1232x1231 - Free Download on NicePNG">
            <a:extLst>
              <a:ext uri="{FF2B5EF4-FFF2-40B4-BE49-F238E27FC236}">
                <a16:creationId xmlns:a16="http://schemas.microsoft.com/office/drawing/2014/main" id="{B0EC7D52-2C55-7661-9369-A8D5022A2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549" y="1946632"/>
            <a:ext cx="1371600" cy="143678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7473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 Bitcoin Price Over One Year</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graph with blue line&#10;&#10;Description automatically generated">
            <a:extLst>
              <a:ext uri="{FF2B5EF4-FFF2-40B4-BE49-F238E27FC236}">
                <a16:creationId xmlns:a16="http://schemas.microsoft.com/office/drawing/2014/main" id="{F1F710D8-4B22-CC82-862C-7182FB90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990600"/>
            <a:ext cx="12192000" cy="3511407"/>
          </a:xfrm>
          <a:prstGeom prst="rect">
            <a:avLst/>
          </a:prstGeom>
        </p:spPr>
      </p:pic>
    </p:spTree>
    <p:extLst>
      <p:ext uri="{BB962C8B-B14F-4D97-AF65-F5344CB8AC3E}">
        <p14:creationId xmlns:p14="http://schemas.microsoft.com/office/powerpoint/2010/main" val="51080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068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Price Predictions: Bitcoin</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graph with a line&#10;&#10;Description automatically generated">
            <a:extLst>
              <a:ext uri="{FF2B5EF4-FFF2-40B4-BE49-F238E27FC236}">
                <a16:creationId xmlns:a16="http://schemas.microsoft.com/office/drawing/2014/main" id="{A0788A40-1A94-FE3C-730A-4B488467E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3664"/>
          </a:xfrm>
          <a:prstGeom prst="rect">
            <a:avLst/>
          </a:prstGeom>
        </p:spPr>
      </p:pic>
    </p:spTree>
    <p:extLst>
      <p:ext uri="{BB962C8B-B14F-4D97-AF65-F5344CB8AC3E}">
        <p14:creationId xmlns:p14="http://schemas.microsoft.com/office/powerpoint/2010/main" val="310946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221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Dogecoin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410201" y="1089320"/>
            <a:ext cx="1371600" cy="246221"/>
          </a:xfrm>
          <a:prstGeom prst="rect">
            <a:avLst/>
          </a:prstGeom>
        </p:spPr>
        <p:txBody>
          <a:bodyPr wrap="square" lIns="0" tIns="0" rIns="0" bIns="0">
            <a:spAutoFit/>
          </a:bodyPr>
          <a:lstStyle/>
          <a:p>
            <a:pPr algn="ctr"/>
            <a:r>
              <a:rPr lang="en-US" sz="1600" b="1" dirty="0">
                <a:solidFill>
                  <a:schemeClr val="bg1"/>
                </a:solidFill>
              </a:rPr>
              <a:t>DOGE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1077218"/>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l">
              <a:buFont typeface="Arial" panose="020B0604020202020204" pitchFamily="34" charset="0"/>
              <a:buChar char="•"/>
            </a:pPr>
            <a:r>
              <a:rPr lang="en-US" sz="1400" b="0" i="0" dirty="0">
                <a:solidFill>
                  <a:schemeClr val="bg1"/>
                </a:solidFill>
                <a:effectLst/>
                <a:latin typeface="Slack-Lato"/>
              </a:rPr>
              <a:t> Infinite supply, with ~130 billion DOGE in circulation</a:t>
            </a:r>
          </a:p>
          <a:p>
            <a:pPr algn="ctr">
              <a:buFont typeface="Arial" panose="020B0604020202020204" pitchFamily="34" charset="0"/>
              <a:buChar char="•"/>
            </a:pPr>
            <a:endParaRPr lang="en-US" sz="1400" i="0" dirty="0">
              <a:solidFill>
                <a:schemeClr val="bg1"/>
              </a:solidFill>
              <a:effectLst/>
              <a:latin typeface="Slack-Lato"/>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077218"/>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l">
              <a:buFont typeface="Arial" panose="020B0604020202020204" pitchFamily="34" charset="0"/>
              <a:buChar char="•"/>
            </a:pPr>
            <a:r>
              <a:rPr lang="en-US" sz="1400" i="0" dirty="0">
                <a:solidFill>
                  <a:schemeClr val="bg1"/>
                </a:solidFill>
                <a:effectLst/>
                <a:latin typeface="Slack-Lato"/>
              </a:rPr>
              <a:t> </a:t>
            </a:r>
            <a:r>
              <a:rPr lang="en-US" sz="1400" b="0" i="0" dirty="0">
                <a:solidFill>
                  <a:schemeClr val="bg1"/>
                </a:solidFill>
                <a:effectLst/>
                <a:latin typeface="Slack-Lato"/>
              </a:rPr>
              <a:t>Launched in 2013 as a joke, but gained a large following</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646331"/>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Community-driven, with a strong focus on charity and fundraising</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077218"/>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r>
              <a:rPr lang="en-US" sz="1400" b="0" i="0" dirty="0">
                <a:solidFill>
                  <a:schemeClr val="bg1"/>
                </a:solidFill>
                <a:effectLst/>
                <a:latin typeface="Slack-Lato"/>
              </a:rPr>
              <a:t> Fast block time            (~1 minute) and low transaction fees</a:t>
            </a: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D6AFDED7-63B0-9063-89E8-519821ECEFE4}"/>
              </a:ext>
            </a:extLst>
          </p:cNvPr>
          <p:cNvPicPr>
            <a:picLocks noChangeAspect="1"/>
          </p:cNvPicPr>
          <p:nvPr/>
        </p:nvPicPr>
        <p:blipFill>
          <a:blip r:embed="rId3"/>
          <a:stretch>
            <a:fillRect/>
          </a:stretch>
        </p:blipFill>
        <p:spPr>
          <a:xfrm rot="10800000" flipH="1" flipV="1">
            <a:off x="5344226" y="1939636"/>
            <a:ext cx="1485158" cy="148515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3740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Dogecoin Price Over One Year</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descr="A graph with green line&#10;&#10;Description automatically generated">
            <a:extLst>
              <a:ext uri="{FF2B5EF4-FFF2-40B4-BE49-F238E27FC236}">
                <a16:creationId xmlns:a16="http://schemas.microsoft.com/office/drawing/2014/main" id="{57E22FEA-2362-C35C-93C6-E2CA16AC9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1410"/>
          </a:xfrm>
          <a:prstGeom prst="rect">
            <a:avLst/>
          </a:prstGeom>
        </p:spPr>
      </p:pic>
    </p:spTree>
    <p:extLst>
      <p:ext uri="{BB962C8B-B14F-4D97-AF65-F5344CB8AC3E}">
        <p14:creationId xmlns:p14="http://schemas.microsoft.com/office/powerpoint/2010/main" val="154748310"/>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2185</TotalTime>
  <Words>1878</Words>
  <Application>Microsoft Office PowerPoint</Application>
  <PresentationFormat>Widescreen</PresentationFormat>
  <Paragraphs>256</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Georgia</vt:lpstr>
      <vt:lpstr>Segoe UI</vt:lpstr>
      <vt:lpstr>Segoe UI Light</vt:lpstr>
      <vt:lpstr>Slack-Lato</vt:lpstr>
      <vt:lpstr>Office Theme</vt:lpstr>
      <vt:lpstr> Market Comparison: Bitcoin, Ethereum, and Dogecoin Presentation: Group 2 Kevin Arawattigi, Sravya Kottisa,  Maggie Rosen, &amp; Catina Wright</vt:lpstr>
      <vt:lpstr>Project analysis slide 3</vt:lpstr>
      <vt:lpstr>Project analysis slide 3</vt:lpstr>
      <vt:lpstr>Project analysis slide 3</vt:lpstr>
      <vt:lpstr>Project analysis slide 3</vt:lpstr>
      <vt:lpstr>Project analysis slide 5</vt:lpstr>
      <vt:lpstr>Project analysis slide 5</vt:lpstr>
      <vt:lpstr>Project analysis slide 3</vt:lpstr>
      <vt:lpstr>Project analysis slide 5</vt:lpstr>
      <vt:lpstr>Project analysis slide 5</vt:lpstr>
      <vt:lpstr>Project analysis slide 3</vt:lpstr>
      <vt:lpstr>Project analysis slide 5</vt:lpstr>
      <vt:lpstr>Project analysis slide 5</vt:lpstr>
      <vt:lpstr>Project analysis slide 6</vt:lpstr>
      <vt:lpstr>Project analysis slide 5</vt:lpstr>
      <vt:lpstr>Project analysis slide 5</vt:lpstr>
      <vt:lpstr>Project analysis slide 5</vt:lpstr>
      <vt:lpstr>Project analysis slide 5</vt:lpstr>
      <vt:lpstr>Thank You</vt:lpstr>
      <vt:lpstr>Outline (delete once complete)</vt:lpstr>
      <vt:lpstr>PowerPoint Presentation</vt:lpstr>
      <vt:lpstr>Project analysis 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Comparison: Bitcoin, Ethereum, and Dogecoin Presentation: Group 2</dc:title>
  <dc:creator>C Wright</dc:creator>
  <cp:lastModifiedBy>C Wright</cp:lastModifiedBy>
  <cp:revision>10</cp:revision>
  <dcterms:created xsi:type="dcterms:W3CDTF">2024-05-12T20:36:24Z</dcterms:created>
  <dcterms:modified xsi:type="dcterms:W3CDTF">2024-05-15T05:02:28Z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